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sldIdLst>
    <p:sldId id="270" r:id="rId6"/>
    <p:sldId id="290" r:id="rId7"/>
    <p:sldId id="291" r:id="rId8"/>
    <p:sldId id="297" r:id="rId9"/>
    <p:sldId id="298" r:id="rId10"/>
    <p:sldId id="292" r:id="rId11"/>
    <p:sldId id="293" r:id="rId12"/>
    <p:sldId id="294" r:id="rId13"/>
    <p:sldId id="295" r:id="rId14"/>
    <p:sldId id="296" r:id="rId15"/>
    <p:sldId id="299" r:id="rId16"/>
    <p:sldId id="289"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3" d="100"/>
          <a:sy n="73" d="100"/>
        </p:scale>
        <p:origin x="91"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5C463-8C72-4416-981D-B259375D7DF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B99B186-499B-437D-9D4C-357E0AD99920}">
      <dgm:prSet/>
      <dgm:spPr/>
      <dgm:t>
        <a:bodyPr/>
        <a:lstStyle/>
        <a:p>
          <a:pPr>
            <a:lnSpc>
              <a:spcPct val="100000"/>
            </a:lnSpc>
          </a:pPr>
          <a:r>
            <a:rPr lang="nl-NL" dirty="0"/>
            <a:t>Tijdens de uitvoering van het evenement verzamel je bewijzen voor punt 1 t/</a:t>
          </a:r>
          <a:r>
            <a:rPr lang="nl-NL"/>
            <a:t>m 6. </a:t>
          </a:r>
          <a:endParaRPr lang="en-US" dirty="0"/>
        </a:p>
      </dgm:t>
    </dgm:pt>
    <dgm:pt modelId="{A4780B15-0012-4D62-809C-B79268F49E3E}" type="parTrans" cxnId="{EB1EF6ED-C673-4203-81E2-DA1D96C0B4A8}">
      <dgm:prSet/>
      <dgm:spPr/>
      <dgm:t>
        <a:bodyPr/>
        <a:lstStyle/>
        <a:p>
          <a:endParaRPr lang="en-US"/>
        </a:p>
      </dgm:t>
    </dgm:pt>
    <dgm:pt modelId="{B57F159B-29F0-4A00-8B16-0FC6834C7774}" type="sibTrans" cxnId="{EB1EF6ED-C673-4203-81E2-DA1D96C0B4A8}">
      <dgm:prSet/>
      <dgm:spPr/>
      <dgm:t>
        <a:bodyPr/>
        <a:lstStyle/>
        <a:p>
          <a:endParaRPr lang="en-US"/>
        </a:p>
      </dgm:t>
    </dgm:pt>
    <dgm:pt modelId="{E00D6400-8437-4370-AC5F-F3D2308C6150}">
      <dgm:prSet/>
      <dgm:spPr/>
      <dgm:t>
        <a:bodyPr/>
        <a:lstStyle/>
        <a:p>
          <a:pPr>
            <a:lnSpc>
              <a:spcPct val="100000"/>
            </a:lnSpc>
          </a:pPr>
          <a:r>
            <a:rPr lang="nl-NL"/>
            <a:t>Hou het beoordelingsformulier hiervoor in de gaten.</a:t>
          </a:r>
          <a:endParaRPr lang="en-US"/>
        </a:p>
      </dgm:t>
    </dgm:pt>
    <dgm:pt modelId="{BD9E73D9-F563-454F-AEDD-9EC9B1FCAECB}" type="parTrans" cxnId="{47AD8439-2E5F-4C44-8D45-4715FBC97385}">
      <dgm:prSet/>
      <dgm:spPr/>
      <dgm:t>
        <a:bodyPr/>
        <a:lstStyle/>
        <a:p>
          <a:endParaRPr lang="en-US"/>
        </a:p>
      </dgm:t>
    </dgm:pt>
    <dgm:pt modelId="{01AE55CD-D2E1-4E90-AFA4-4A8EA13973BE}" type="sibTrans" cxnId="{47AD8439-2E5F-4C44-8D45-4715FBC97385}">
      <dgm:prSet/>
      <dgm:spPr/>
      <dgm:t>
        <a:bodyPr/>
        <a:lstStyle/>
        <a:p>
          <a:endParaRPr lang="en-US"/>
        </a:p>
      </dgm:t>
    </dgm:pt>
    <dgm:pt modelId="{45B304BA-B27B-48B5-A9BD-ED36B00B39E0}">
      <dgm:prSet/>
      <dgm:spPr/>
      <dgm:t>
        <a:bodyPr/>
        <a:lstStyle/>
        <a:p>
          <a:pPr>
            <a:lnSpc>
              <a:spcPct val="100000"/>
            </a:lnSpc>
          </a:pPr>
          <a:r>
            <a:rPr lang="nl-NL" dirty="0"/>
            <a:t>Bereidt de mondelinge presentatie goed voor; komt alles aan bod en duurt de presentatie niet langer dan 10 minuten? </a:t>
          </a:r>
          <a:endParaRPr lang="en-US" dirty="0"/>
        </a:p>
      </dgm:t>
    </dgm:pt>
    <dgm:pt modelId="{6D4246B0-F5C2-429A-9B51-BB51A4E2C1F6}" type="parTrans" cxnId="{6DF6A5A0-3404-4B91-8F38-3E065161EFFA}">
      <dgm:prSet/>
      <dgm:spPr/>
      <dgm:t>
        <a:bodyPr/>
        <a:lstStyle/>
        <a:p>
          <a:endParaRPr lang="en-US"/>
        </a:p>
      </dgm:t>
    </dgm:pt>
    <dgm:pt modelId="{3C9905CF-9030-4C3B-8407-C575D4B73DBB}" type="sibTrans" cxnId="{6DF6A5A0-3404-4B91-8F38-3E065161EFFA}">
      <dgm:prSet/>
      <dgm:spPr/>
      <dgm:t>
        <a:bodyPr/>
        <a:lstStyle/>
        <a:p>
          <a:endParaRPr lang="en-US"/>
        </a:p>
      </dgm:t>
    </dgm:pt>
    <dgm:pt modelId="{482E3DE0-303D-4749-BE0F-C67906C30B0C}">
      <dgm:prSet/>
      <dgm:spPr/>
      <dgm:t>
        <a:bodyPr/>
        <a:lstStyle/>
        <a:p>
          <a:pPr>
            <a:lnSpc>
              <a:spcPct val="100000"/>
            </a:lnSpc>
          </a:pPr>
          <a:r>
            <a:rPr lang="nl-NL" dirty="0"/>
            <a:t>Tijdens je beoordeling is er eerst tijd voor je mondelinge presentatie en daarna is er nog tijd waarin de beoordelaar je vragen kan stellen. </a:t>
          </a:r>
          <a:endParaRPr lang="en-US" dirty="0"/>
        </a:p>
      </dgm:t>
    </dgm:pt>
    <dgm:pt modelId="{3E9D4366-F3A2-4C01-8568-4ED1C123D323}" type="parTrans" cxnId="{F152155A-8052-475B-8BDD-E1330BDA324E}">
      <dgm:prSet/>
      <dgm:spPr/>
      <dgm:t>
        <a:bodyPr/>
        <a:lstStyle/>
        <a:p>
          <a:endParaRPr lang="en-US"/>
        </a:p>
      </dgm:t>
    </dgm:pt>
    <dgm:pt modelId="{65D3BC19-D0EA-48F8-B0D7-7422ABD4E570}" type="sibTrans" cxnId="{F152155A-8052-475B-8BDD-E1330BDA324E}">
      <dgm:prSet/>
      <dgm:spPr/>
      <dgm:t>
        <a:bodyPr/>
        <a:lstStyle/>
        <a:p>
          <a:endParaRPr lang="en-US"/>
        </a:p>
      </dgm:t>
    </dgm:pt>
    <dgm:pt modelId="{F3BCC621-E913-44F1-91FA-5A167934A83D}" type="pres">
      <dgm:prSet presAssocID="{B8E5C463-8C72-4416-981D-B259375D7DF0}" presName="root" presStyleCnt="0">
        <dgm:presLayoutVars>
          <dgm:dir/>
          <dgm:resizeHandles val="exact"/>
        </dgm:presLayoutVars>
      </dgm:prSet>
      <dgm:spPr/>
    </dgm:pt>
    <dgm:pt modelId="{B3CFCE35-4955-4BBC-A540-90E1A14A552B}" type="pres">
      <dgm:prSet presAssocID="{3B99B186-499B-437D-9D4C-357E0AD99920}" presName="compNode" presStyleCnt="0"/>
      <dgm:spPr/>
    </dgm:pt>
    <dgm:pt modelId="{4E2FCD83-1D6E-4107-B20A-CEF5A2FDB369}" type="pres">
      <dgm:prSet presAssocID="{3B99B186-499B-437D-9D4C-357E0AD99920}" presName="bgRect" presStyleLbl="bgShp" presStyleIdx="0" presStyleCnt="4"/>
      <dgm:spPr/>
    </dgm:pt>
    <dgm:pt modelId="{3B008B00-FCE2-412C-A367-8557D54CB3B7}" type="pres">
      <dgm:prSet presAssocID="{3B99B186-499B-437D-9D4C-357E0AD999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70706F8A-F056-489D-888D-AC8E48AE06D6}" type="pres">
      <dgm:prSet presAssocID="{3B99B186-499B-437D-9D4C-357E0AD99920}" presName="spaceRect" presStyleCnt="0"/>
      <dgm:spPr/>
    </dgm:pt>
    <dgm:pt modelId="{CDD1D5D3-CF50-4A95-A5AA-BBBD8B708F4C}" type="pres">
      <dgm:prSet presAssocID="{3B99B186-499B-437D-9D4C-357E0AD99920}" presName="parTx" presStyleLbl="revTx" presStyleIdx="0" presStyleCnt="4">
        <dgm:presLayoutVars>
          <dgm:chMax val="0"/>
          <dgm:chPref val="0"/>
        </dgm:presLayoutVars>
      </dgm:prSet>
      <dgm:spPr/>
    </dgm:pt>
    <dgm:pt modelId="{5BAFFA3D-B46A-479B-B36B-7BC5ECE73FB1}" type="pres">
      <dgm:prSet presAssocID="{B57F159B-29F0-4A00-8B16-0FC6834C7774}" presName="sibTrans" presStyleCnt="0"/>
      <dgm:spPr/>
    </dgm:pt>
    <dgm:pt modelId="{082E5AB3-853D-4B4F-9C8E-E89FA712A17C}" type="pres">
      <dgm:prSet presAssocID="{E00D6400-8437-4370-AC5F-F3D2308C6150}" presName="compNode" presStyleCnt="0"/>
      <dgm:spPr/>
    </dgm:pt>
    <dgm:pt modelId="{1CD8DB1E-7658-4914-8549-34A2C80B5D19}" type="pres">
      <dgm:prSet presAssocID="{E00D6400-8437-4370-AC5F-F3D2308C6150}" presName="bgRect" presStyleLbl="bgShp" presStyleIdx="1" presStyleCnt="4"/>
      <dgm:spPr/>
    </dgm:pt>
    <dgm:pt modelId="{A1D38B50-FAF5-4D70-A103-69B5B9FCFD93}" type="pres">
      <dgm:prSet presAssocID="{E00D6400-8437-4370-AC5F-F3D2308C615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omeet"/>
        </a:ext>
      </dgm:extLst>
    </dgm:pt>
    <dgm:pt modelId="{59684E4C-DDEB-469E-B347-683ECE8C1D67}" type="pres">
      <dgm:prSet presAssocID="{E00D6400-8437-4370-AC5F-F3D2308C6150}" presName="spaceRect" presStyleCnt="0"/>
      <dgm:spPr/>
    </dgm:pt>
    <dgm:pt modelId="{F34F4004-ACEA-4BDB-87C3-1AEACF4B0291}" type="pres">
      <dgm:prSet presAssocID="{E00D6400-8437-4370-AC5F-F3D2308C6150}" presName="parTx" presStyleLbl="revTx" presStyleIdx="1" presStyleCnt="4">
        <dgm:presLayoutVars>
          <dgm:chMax val="0"/>
          <dgm:chPref val="0"/>
        </dgm:presLayoutVars>
      </dgm:prSet>
      <dgm:spPr/>
    </dgm:pt>
    <dgm:pt modelId="{35792B88-E346-466E-A017-5EB314388692}" type="pres">
      <dgm:prSet presAssocID="{01AE55CD-D2E1-4E90-AFA4-4A8EA13973BE}" presName="sibTrans" presStyleCnt="0"/>
      <dgm:spPr/>
    </dgm:pt>
    <dgm:pt modelId="{D70B312F-799C-4C39-9DDA-383156C72B74}" type="pres">
      <dgm:prSet presAssocID="{45B304BA-B27B-48B5-A9BD-ED36B00B39E0}" presName="compNode" presStyleCnt="0"/>
      <dgm:spPr/>
    </dgm:pt>
    <dgm:pt modelId="{6EA865C5-CA5C-447B-B41B-5C0BD559F12D}" type="pres">
      <dgm:prSet presAssocID="{45B304BA-B27B-48B5-A9BD-ED36B00B39E0}" presName="bgRect" presStyleLbl="bgShp" presStyleIdx="2" presStyleCnt="4"/>
      <dgm:spPr/>
    </dgm:pt>
    <dgm:pt modelId="{28A89638-75D8-4A06-A284-2DF7DE08DC1A}" type="pres">
      <dgm:prSet presAssocID="{45B304BA-B27B-48B5-A9BD-ED36B00B39E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52ED118C-3701-4C4E-AA62-26F5078DC4AE}" type="pres">
      <dgm:prSet presAssocID="{45B304BA-B27B-48B5-A9BD-ED36B00B39E0}" presName="spaceRect" presStyleCnt="0"/>
      <dgm:spPr/>
    </dgm:pt>
    <dgm:pt modelId="{9823B4F1-CD2A-4E32-A414-8D885BF32522}" type="pres">
      <dgm:prSet presAssocID="{45B304BA-B27B-48B5-A9BD-ED36B00B39E0}" presName="parTx" presStyleLbl="revTx" presStyleIdx="2" presStyleCnt="4">
        <dgm:presLayoutVars>
          <dgm:chMax val="0"/>
          <dgm:chPref val="0"/>
        </dgm:presLayoutVars>
      </dgm:prSet>
      <dgm:spPr/>
    </dgm:pt>
    <dgm:pt modelId="{1FB6CC9E-F348-4167-B59A-B66B1DEAEC51}" type="pres">
      <dgm:prSet presAssocID="{3C9905CF-9030-4C3B-8407-C575D4B73DBB}" presName="sibTrans" presStyleCnt="0"/>
      <dgm:spPr/>
    </dgm:pt>
    <dgm:pt modelId="{55CA37C0-F906-4E17-9105-F410FB704A09}" type="pres">
      <dgm:prSet presAssocID="{482E3DE0-303D-4749-BE0F-C67906C30B0C}" presName="compNode" presStyleCnt="0"/>
      <dgm:spPr/>
    </dgm:pt>
    <dgm:pt modelId="{56D416E8-8A4D-4334-BD07-696BFE364305}" type="pres">
      <dgm:prSet presAssocID="{482E3DE0-303D-4749-BE0F-C67906C30B0C}" presName="bgRect" presStyleLbl="bgShp" presStyleIdx="3" presStyleCnt="4"/>
      <dgm:spPr/>
    </dgm:pt>
    <dgm:pt modelId="{C713B48E-C0DF-4D9D-83D7-1FCFD81E9D95}" type="pres">
      <dgm:prSet presAssocID="{482E3DE0-303D-4749-BE0F-C67906C30B0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laslokaal"/>
        </a:ext>
      </dgm:extLst>
    </dgm:pt>
    <dgm:pt modelId="{30421A36-BBFF-48E2-BA14-CFAD6501280B}" type="pres">
      <dgm:prSet presAssocID="{482E3DE0-303D-4749-BE0F-C67906C30B0C}" presName="spaceRect" presStyleCnt="0"/>
      <dgm:spPr/>
    </dgm:pt>
    <dgm:pt modelId="{1BBAD9E5-F479-40F7-A970-341A7E39E60B}" type="pres">
      <dgm:prSet presAssocID="{482E3DE0-303D-4749-BE0F-C67906C30B0C}" presName="parTx" presStyleLbl="revTx" presStyleIdx="3" presStyleCnt="4">
        <dgm:presLayoutVars>
          <dgm:chMax val="0"/>
          <dgm:chPref val="0"/>
        </dgm:presLayoutVars>
      </dgm:prSet>
      <dgm:spPr/>
    </dgm:pt>
  </dgm:ptLst>
  <dgm:cxnLst>
    <dgm:cxn modelId="{C2480E1C-4F51-47A6-8D6B-71502F0C98F6}" type="presOf" srcId="{E00D6400-8437-4370-AC5F-F3D2308C6150}" destId="{F34F4004-ACEA-4BDB-87C3-1AEACF4B0291}" srcOrd="0" destOrd="0" presId="urn:microsoft.com/office/officeart/2018/2/layout/IconVerticalSolidList"/>
    <dgm:cxn modelId="{47AD8439-2E5F-4C44-8D45-4715FBC97385}" srcId="{B8E5C463-8C72-4416-981D-B259375D7DF0}" destId="{E00D6400-8437-4370-AC5F-F3D2308C6150}" srcOrd="1" destOrd="0" parTransId="{BD9E73D9-F563-454F-AEDD-9EC9B1FCAECB}" sibTransId="{01AE55CD-D2E1-4E90-AFA4-4A8EA13973BE}"/>
    <dgm:cxn modelId="{89297653-4BEC-4E70-A24A-26AFC5352F87}" type="presOf" srcId="{B8E5C463-8C72-4416-981D-B259375D7DF0}" destId="{F3BCC621-E913-44F1-91FA-5A167934A83D}" srcOrd="0" destOrd="0" presId="urn:microsoft.com/office/officeart/2018/2/layout/IconVerticalSolidList"/>
    <dgm:cxn modelId="{73997675-6872-44DF-9376-A4D0278D20DD}" type="presOf" srcId="{3B99B186-499B-437D-9D4C-357E0AD99920}" destId="{CDD1D5D3-CF50-4A95-A5AA-BBBD8B708F4C}" srcOrd="0" destOrd="0" presId="urn:microsoft.com/office/officeart/2018/2/layout/IconVerticalSolidList"/>
    <dgm:cxn modelId="{F152155A-8052-475B-8BDD-E1330BDA324E}" srcId="{B8E5C463-8C72-4416-981D-B259375D7DF0}" destId="{482E3DE0-303D-4749-BE0F-C67906C30B0C}" srcOrd="3" destOrd="0" parTransId="{3E9D4366-F3A2-4C01-8568-4ED1C123D323}" sibTransId="{65D3BC19-D0EA-48F8-B0D7-7422ABD4E570}"/>
    <dgm:cxn modelId="{B208D392-EE94-46D5-B23C-AD58E100129F}" type="presOf" srcId="{482E3DE0-303D-4749-BE0F-C67906C30B0C}" destId="{1BBAD9E5-F479-40F7-A970-341A7E39E60B}" srcOrd="0" destOrd="0" presId="urn:microsoft.com/office/officeart/2018/2/layout/IconVerticalSolidList"/>
    <dgm:cxn modelId="{6DF6A5A0-3404-4B91-8F38-3E065161EFFA}" srcId="{B8E5C463-8C72-4416-981D-B259375D7DF0}" destId="{45B304BA-B27B-48B5-A9BD-ED36B00B39E0}" srcOrd="2" destOrd="0" parTransId="{6D4246B0-F5C2-429A-9B51-BB51A4E2C1F6}" sibTransId="{3C9905CF-9030-4C3B-8407-C575D4B73DBB}"/>
    <dgm:cxn modelId="{5C042DD7-0D34-4441-B969-679A4EBFD34F}" type="presOf" srcId="{45B304BA-B27B-48B5-A9BD-ED36B00B39E0}" destId="{9823B4F1-CD2A-4E32-A414-8D885BF32522}" srcOrd="0" destOrd="0" presId="urn:microsoft.com/office/officeart/2018/2/layout/IconVerticalSolidList"/>
    <dgm:cxn modelId="{EB1EF6ED-C673-4203-81E2-DA1D96C0B4A8}" srcId="{B8E5C463-8C72-4416-981D-B259375D7DF0}" destId="{3B99B186-499B-437D-9D4C-357E0AD99920}" srcOrd="0" destOrd="0" parTransId="{A4780B15-0012-4D62-809C-B79268F49E3E}" sibTransId="{B57F159B-29F0-4A00-8B16-0FC6834C7774}"/>
    <dgm:cxn modelId="{CD349871-FEE8-4DF3-A576-55C0AF4449A5}" type="presParOf" srcId="{F3BCC621-E913-44F1-91FA-5A167934A83D}" destId="{B3CFCE35-4955-4BBC-A540-90E1A14A552B}" srcOrd="0" destOrd="0" presId="urn:microsoft.com/office/officeart/2018/2/layout/IconVerticalSolidList"/>
    <dgm:cxn modelId="{914DF493-A89A-4D3C-A6AC-F061EB3C3FC2}" type="presParOf" srcId="{B3CFCE35-4955-4BBC-A540-90E1A14A552B}" destId="{4E2FCD83-1D6E-4107-B20A-CEF5A2FDB369}" srcOrd="0" destOrd="0" presId="urn:microsoft.com/office/officeart/2018/2/layout/IconVerticalSolidList"/>
    <dgm:cxn modelId="{26B5D982-2435-4CC6-8BC3-2B9E80095B60}" type="presParOf" srcId="{B3CFCE35-4955-4BBC-A540-90E1A14A552B}" destId="{3B008B00-FCE2-412C-A367-8557D54CB3B7}" srcOrd="1" destOrd="0" presId="urn:microsoft.com/office/officeart/2018/2/layout/IconVerticalSolidList"/>
    <dgm:cxn modelId="{474E6D07-8AEE-4C74-8992-345AFAD694A3}" type="presParOf" srcId="{B3CFCE35-4955-4BBC-A540-90E1A14A552B}" destId="{70706F8A-F056-489D-888D-AC8E48AE06D6}" srcOrd="2" destOrd="0" presId="urn:microsoft.com/office/officeart/2018/2/layout/IconVerticalSolidList"/>
    <dgm:cxn modelId="{DB09C7EC-9802-4074-9BF2-0A791FC89281}" type="presParOf" srcId="{B3CFCE35-4955-4BBC-A540-90E1A14A552B}" destId="{CDD1D5D3-CF50-4A95-A5AA-BBBD8B708F4C}" srcOrd="3" destOrd="0" presId="urn:microsoft.com/office/officeart/2018/2/layout/IconVerticalSolidList"/>
    <dgm:cxn modelId="{99D7DDDA-8E1C-404D-AC67-F0993651CA85}" type="presParOf" srcId="{F3BCC621-E913-44F1-91FA-5A167934A83D}" destId="{5BAFFA3D-B46A-479B-B36B-7BC5ECE73FB1}" srcOrd="1" destOrd="0" presId="urn:microsoft.com/office/officeart/2018/2/layout/IconVerticalSolidList"/>
    <dgm:cxn modelId="{06877157-6DC4-4731-9530-282525D90C81}" type="presParOf" srcId="{F3BCC621-E913-44F1-91FA-5A167934A83D}" destId="{082E5AB3-853D-4B4F-9C8E-E89FA712A17C}" srcOrd="2" destOrd="0" presId="urn:microsoft.com/office/officeart/2018/2/layout/IconVerticalSolidList"/>
    <dgm:cxn modelId="{52B1AF0E-92BF-4CE8-8845-676E4D6904FD}" type="presParOf" srcId="{082E5AB3-853D-4B4F-9C8E-E89FA712A17C}" destId="{1CD8DB1E-7658-4914-8549-34A2C80B5D19}" srcOrd="0" destOrd="0" presId="urn:microsoft.com/office/officeart/2018/2/layout/IconVerticalSolidList"/>
    <dgm:cxn modelId="{89D0A761-10AF-4051-BBB2-CA328D544535}" type="presParOf" srcId="{082E5AB3-853D-4B4F-9C8E-E89FA712A17C}" destId="{A1D38B50-FAF5-4D70-A103-69B5B9FCFD93}" srcOrd="1" destOrd="0" presId="urn:microsoft.com/office/officeart/2018/2/layout/IconVerticalSolidList"/>
    <dgm:cxn modelId="{A6AEB534-D226-4BA5-B11D-04F76E68E981}" type="presParOf" srcId="{082E5AB3-853D-4B4F-9C8E-E89FA712A17C}" destId="{59684E4C-DDEB-469E-B347-683ECE8C1D67}" srcOrd="2" destOrd="0" presId="urn:microsoft.com/office/officeart/2018/2/layout/IconVerticalSolidList"/>
    <dgm:cxn modelId="{D3D23C74-5208-42BB-903F-64B02F9519B4}" type="presParOf" srcId="{082E5AB3-853D-4B4F-9C8E-E89FA712A17C}" destId="{F34F4004-ACEA-4BDB-87C3-1AEACF4B0291}" srcOrd="3" destOrd="0" presId="urn:microsoft.com/office/officeart/2018/2/layout/IconVerticalSolidList"/>
    <dgm:cxn modelId="{CEE884C7-99F1-4F14-9B14-3311CF2E7F09}" type="presParOf" srcId="{F3BCC621-E913-44F1-91FA-5A167934A83D}" destId="{35792B88-E346-466E-A017-5EB314388692}" srcOrd="3" destOrd="0" presId="urn:microsoft.com/office/officeart/2018/2/layout/IconVerticalSolidList"/>
    <dgm:cxn modelId="{436A1FEC-E837-461F-BED9-47E9804E8976}" type="presParOf" srcId="{F3BCC621-E913-44F1-91FA-5A167934A83D}" destId="{D70B312F-799C-4C39-9DDA-383156C72B74}" srcOrd="4" destOrd="0" presId="urn:microsoft.com/office/officeart/2018/2/layout/IconVerticalSolidList"/>
    <dgm:cxn modelId="{9AF6DE04-255E-4938-B65C-9231E6A229B5}" type="presParOf" srcId="{D70B312F-799C-4C39-9DDA-383156C72B74}" destId="{6EA865C5-CA5C-447B-B41B-5C0BD559F12D}" srcOrd="0" destOrd="0" presId="urn:microsoft.com/office/officeart/2018/2/layout/IconVerticalSolidList"/>
    <dgm:cxn modelId="{83F617AC-EB08-45B8-8CAD-47E5E76B2F91}" type="presParOf" srcId="{D70B312F-799C-4C39-9DDA-383156C72B74}" destId="{28A89638-75D8-4A06-A284-2DF7DE08DC1A}" srcOrd="1" destOrd="0" presId="urn:microsoft.com/office/officeart/2018/2/layout/IconVerticalSolidList"/>
    <dgm:cxn modelId="{396F4B3E-FC6F-4109-931F-664B9509B6E8}" type="presParOf" srcId="{D70B312F-799C-4C39-9DDA-383156C72B74}" destId="{52ED118C-3701-4C4E-AA62-26F5078DC4AE}" srcOrd="2" destOrd="0" presId="urn:microsoft.com/office/officeart/2018/2/layout/IconVerticalSolidList"/>
    <dgm:cxn modelId="{2B9A6108-78E3-4F1E-AE08-32C13DF9A449}" type="presParOf" srcId="{D70B312F-799C-4C39-9DDA-383156C72B74}" destId="{9823B4F1-CD2A-4E32-A414-8D885BF32522}" srcOrd="3" destOrd="0" presId="urn:microsoft.com/office/officeart/2018/2/layout/IconVerticalSolidList"/>
    <dgm:cxn modelId="{1FA32891-BE71-41BD-B25B-372C42BC139C}" type="presParOf" srcId="{F3BCC621-E913-44F1-91FA-5A167934A83D}" destId="{1FB6CC9E-F348-4167-B59A-B66B1DEAEC51}" srcOrd="5" destOrd="0" presId="urn:microsoft.com/office/officeart/2018/2/layout/IconVerticalSolidList"/>
    <dgm:cxn modelId="{11052B19-C0F1-4861-8C7F-F7E27BFCC88D}" type="presParOf" srcId="{F3BCC621-E913-44F1-91FA-5A167934A83D}" destId="{55CA37C0-F906-4E17-9105-F410FB704A09}" srcOrd="6" destOrd="0" presId="urn:microsoft.com/office/officeart/2018/2/layout/IconVerticalSolidList"/>
    <dgm:cxn modelId="{CC963F5E-02B1-4452-A846-63BB1072A32F}" type="presParOf" srcId="{55CA37C0-F906-4E17-9105-F410FB704A09}" destId="{56D416E8-8A4D-4334-BD07-696BFE364305}" srcOrd="0" destOrd="0" presId="urn:microsoft.com/office/officeart/2018/2/layout/IconVerticalSolidList"/>
    <dgm:cxn modelId="{A45B2879-3B24-44E0-9D15-4C4CB55E4A34}" type="presParOf" srcId="{55CA37C0-F906-4E17-9105-F410FB704A09}" destId="{C713B48E-C0DF-4D9D-83D7-1FCFD81E9D95}" srcOrd="1" destOrd="0" presId="urn:microsoft.com/office/officeart/2018/2/layout/IconVerticalSolidList"/>
    <dgm:cxn modelId="{0873F70F-DB0B-4342-B0DA-556BDF1776B8}" type="presParOf" srcId="{55CA37C0-F906-4E17-9105-F410FB704A09}" destId="{30421A36-BBFF-48E2-BA14-CFAD6501280B}" srcOrd="2" destOrd="0" presId="urn:microsoft.com/office/officeart/2018/2/layout/IconVerticalSolidList"/>
    <dgm:cxn modelId="{74086AA1-FC68-4EDE-B6FF-8BF4EE3CA360}" type="presParOf" srcId="{55CA37C0-F906-4E17-9105-F410FB704A09}" destId="{1BBAD9E5-F479-40F7-A970-341A7E39E60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FCD83-1D6E-4107-B20A-CEF5A2FDB369}">
      <dsp:nvSpPr>
        <dsp:cNvPr id="0" name=""/>
        <dsp:cNvSpPr/>
      </dsp:nvSpPr>
      <dsp:spPr>
        <a:xfrm>
          <a:off x="0" y="1834"/>
          <a:ext cx="11449049" cy="9296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008B00-FCE2-412C-A367-8557D54CB3B7}">
      <dsp:nvSpPr>
        <dsp:cNvPr id="0" name=""/>
        <dsp:cNvSpPr/>
      </dsp:nvSpPr>
      <dsp:spPr>
        <a:xfrm>
          <a:off x="281225" y="211009"/>
          <a:ext cx="511318" cy="5113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D1D5D3-CF50-4A95-A5AA-BBBD8B708F4C}">
      <dsp:nvSpPr>
        <dsp:cNvPr id="0" name=""/>
        <dsp:cNvSpPr/>
      </dsp:nvSpPr>
      <dsp:spPr>
        <a:xfrm>
          <a:off x="1073768" y="1834"/>
          <a:ext cx="10375281" cy="92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0" tIns="98390" rIns="98390" bIns="98390" numCol="1" spcCol="1270" anchor="ctr" anchorCtr="0">
          <a:noAutofit/>
        </a:bodyPr>
        <a:lstStyle/>
        <a:p>
          <a:pPr marL="0" lvl="0" indent="0" algn="l" defTabSz="977900">
            <a:lnSpc>
              <a:spcPct val="100000"/>
            </a:lnSpc>
            <a:spcBef>
              <a:spcPct val="0"/>
            </a:spcBef>
            <a:spcAft>
              <a:spcPct val="35000"/>
            </a:spcAft>
            <a:buNone/>
          </a:pPr>
          <a:r>
            <a:rPr lang="nl-NL" sz="2200" kern="1200" dirty="0"/>
            <a:t>Tijdens de uitvoering van het evenement verzamel je bewijzen voor punt 1 t/</a:t>
          </a:r>
          <a:r>
            <a:rPr lang="nl-NL" sz="2200" kern="1200"/>
            <a:t>m 6. </a:t>
          </a:r>
          <a:endParaRPr lang="en-US" sz="2200" kern="1200" dirty="0"/>
        </a:p>
      </dsp:txBody>
      <dsp:txXfrm>
        <a:off x="1073768" y="1834"/>
        <a:ext cx="10375281" cy="929669"/>
      </dsp:txXfrm>
    </dsp:sp>
    <dsp:sp modelId="{1CD8DB1E-7658-4914-8549-34A2C80B5D19}">
      <dsp:nvSpPr>
        <dsp:cNvPr id="0" name=""/>
        <dsp:cNvSpPr/>
      </dsp:nvSpPr>
      <dsp:spPr>
        <a:xfrm>
          <a:off x="0" y="1163921"/>
          <a:ext cx="11449049" cy="9296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38B50-FAF5-4D70-A103-69B5B9FCFD93}">
      <dsp:nvSpPr>
        <dsp:cNvPr id="0" name=""/>
        <dsp:cNvSpPr/>
      </dsp:nvSpPr>
      <dsp:spPr>
        <a:xfrm>
          <a:off x="281225" y="1373096"/>
          <a:ext cx="511318" cy="5113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4F4004-ACEA-4BDB-87C3-1AEACF4B0291}">
      <dsp:nvSpPr>
        <dsp:cNvPr id="0" name=""/>
        <dsp:cNvSpPr/>
      </dsp:nvSpPr>
      <dsp:spPr>
        <a:xfrm>
          <a:off x="1073768" y="1163921"/>
          <a:ext cx="10375281" cy="92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0" tIns="98390" rIns="98390" bIns="98390" numCol="1" spcCol="1270" anchor="ctr" anchorCtr="0">
          <a:noAutofit/>
        </a:bodyPr>
        <a:lstStyle/>
        <a:p>
          <a:pPr marL="0" lvl="0" indent="0" algn="l" defTabSz="977900">
            <a:lnSpc>
              <a:spcPct val="100000"/>
            </a:lnSpc>
            <a:spcBef>
              <a:spcPct val="0"/>
            </a:spcBef>
            <a:spcAft>
              <a:spcPct val="35000"/>
            </a:spcAft>
            <a:buNone/>
          </a:pPr>
          <a:r>
            <a:rPr lang="nl-NL" sz="2200" kern="1200"/>
            <a:t>Hou het beoordelingsformulier hiervoor in de gaten.</a:t>
          </a:r>
          <a:endParaRPr lang="en-US" sz="2200" kern="1200"/>
        </a:p>
      </dsp:txBody>
      <dsp:txXfrm>
        <a:off x="1073768" y="1163921"/>
        <a:ext cx="10375281" cy="929669"/>
      </dsp:txXfrm>
    </dsp:sp>
    <dsp:sp modelId="{6EA865C5-CA5C-447B-B41B-5C0BD559F12D}">
      <dsp:nvSpPr>
        <dsp:cNvPr id="0" name=""/>
        <dsp:cNvSpPr/>
      </dsp:nvSpPr>
      <dsp:spPr>
        <a:xfrm>
          <a:off x="0" y="2326008"/>
          <a:ext cx="11449049" cy="9296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A89638-75D8-4A06-A284-2DF7DE08DC1A}">
      <dsp:nvSpPr>
        <dsp:cNvPr id="0" name=""/>
        <dsp:cNvSpPr/>
      </dsp:nvSpPr>
      <dsp:spPr>
        <a:xfrm>
          <a:off x="281225" y="2535183"/>
          <a:ext cx="511318" cy="5113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23B4F1-CD2A-4E32-A414-8D885BF32522}">
      <dsp:nvSpPr>
        <dsp:cNvPr id="0" name=""/>
        <dsp:cNvSpPr/>
      </dsp:nvSpPr>
      <dsp:spPr>
        <a:xfrm>
          <a:off x="1073768" y="2326008"/>
          <a:ext cx="10375281" cy="92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0" tIns="98390" rIns="98390" bIns="98390" numCol="1" spcCol="1270" anchor="ctr" anchorCtr="0">
          <a:noAutofit/>
        </a:bodyPr>
        <a:lstStyle/>
        <a:p>
          <a:pPr marL="0" lvl="0" indent="0" algn="l" defTabSz="977900">
            <a:lnSpc>
              <a:spcPct val="100000"/>
            </a:lnSpc>
            <a:spcBef>
              <a:spcPct val="0"/>
            </a:spcBef>
            <a:spcAft>
              <a:spcPct val="35000"/>
            </a:spcAft>
            <a:buNone/>
          </a:pPr>
          <a:r>
            <a:rPr lang="nl-NL" sz="2200" kern="1200" dirty="0"/>
            <a:t>Bereidt de mondelinge presentatie goed voor; komt alles aan bod en duurt de presentatie niet langer dan 10 minuten? </a:t>
          </a:r>
          <a:endParaRPr lang="en-US" sz="2200" kern="1200" dirty="0"/>
        </a:p>
      </dsp:txBody>
      <dsp:txXfrm>
        <a:off x="1073768" y="2326008"/>
        <a:ext cx="10375281" cy="929669"/>
      </dsp:txXfrm>
    </dsp:sp>
    <dsp:sp modelId="{56D416E8-8A4D-4334-BD07-696BFE364305}">
      <dsp:nvSpPr>
        <dsp:cNvPr id="0" name=""/>
        <dsp:cNvSpPr/>
      </dsp:nvSpPr>
      <dsp:spPr>
        <a:xfrm>
          <a:off x="0" y="3488095"/>
          <a:ext cx="11449049" cy="9296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13B48E-C0DF-4D9D-83D7-1FCFD81E9D95}">
      <dsp:nvSpPr>
        <dsp:cNvPr id="0" name=""/>
        <dsp:cNvSpPr/>
      </dsp:nvSpPr>
      <dsp:spPr>
        <a:xfrm>
          <a:off x="281225" y="3697270"/>
          <a:ext cx="511318" cy="5113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BAD9E5-F479-40F7-A970-341A7E39E60B}">
      <dsp:nvSpPr>
        <dsp:cNvPr id="0" name=""/>
        <dsp:cNvSpPr/>
      </dsp:nvSpPr>
      <dsp:spPr>
        <a:xfrm>
          <a:off x="1073768" y="3488095"/>
          <a:ext cx="10375281" cy="92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0" tIns="98390" rIns="98390" bIns="98390" numCol="1" spcCol="1270" anchor="ctr" anchorCtr="0">
          <a:noAutofit/>
        </a:bodyPr>
        <a:lstStyle/>
        <a:p>
          <a:pPr marL="0" lvl="0" indent="0" algn="l" defTabSz="977900">
            <a:lnSpc>
              <a:spcPct val="100000"/>
            </a:lnSpc>
            <a:spcBef>
              <a:spcPct val="0"/>
            </a:spcBef>
            <a:spcAft>
              <a:spcPct val="35000"/>
            </a:spcAft>
            <a:buNone/>
          </a:pPr>
          <a:r>
            <a:rPr lang="nl-NL" sz="2200" kern="1200" dirty="0"/>
            <a:t>Tijdens je beoordeling is er eerst tijd voor je mondelinge presentatie en daarna is er nog tijd waarin de beoordelaar je vragen kan stellen. </a:t>
          </a:r>
          <a:endParaRPr lang="en-US" sz="2200" kern="1200" dirty="0"/>
        </a:p>
      </dsp:txBody>
      <dsp:txXfrm>
        <a:off x="1073768" y="3488095"/>
        <a:ext cx="10375281" cy="9296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31/10/2023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17664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31-10-2023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31-10-2023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31-10-2023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31-10-2023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31-10-2023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31-10-2023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31-10-2023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31-10-2023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31-10-2023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31-10-2023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31-10-2023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31-10-2023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31-10-2023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31-10-2023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31-10-2023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31-10-2023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31-10-2023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31-10-2023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31-10-2023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31-10-2023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31-10-2023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31-10-2023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31-10-2023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31-10-2023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31-10-2023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31-10-2023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31-10-2023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31-10-2023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31-10-2023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31-10-2023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14E73B20-0538-4583-99A5-6DBBBDB452F7}"/>
              </a:ext>
            </a:extLst>
          </p:cNvPr>
          <p:cNvSpPr>
            <a:spLocks noGrp="1"/>
          </p:cNvSpPr>
          <p:nvPr>
            <p:ph type="ctrTitle"/>
          </p:nvPr>
        </p:nvSpPr>
        <p:spPr>
          <a:xfrm>
            <a:off x="371476" y="3873911"/>
            <a:ext cx="8676000" cy="1612489"/>
          </a:xfrm>
        </p:spPr>
        <p:txBody>
          <a:bodyPr/>
          <a:lstStyle/>
          <a:p>
            <a:r>
              <a:rPr lang="nl-NL" dirty="0"/>
              <a:t>Programma woensdag 1-11</a:t>
            </a:r>
          </a:p>
        </p:txBody>
      </p:sp>
      <p:sp>
        <p:nvSpPr>
          <p:cNvPr id="3" name="Tijdelijke aanduiding voor dianummer 2">
            <a:extLst>
              <a:ext uri="{FF2B5EF4-FFF2-40B4-BE49-F238E27FC236}">
                <a16:creationId xmlns:a16="http://schemas.microsoft.com/office/drawing/2014/main" id="{462B565B-3B96-47E8-B899-A4AF9A328060}"/>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Tree>
    <p:extLst>
      <p:ext uri="{BB962C8B-B14F-4D97-AF65-F5344CB8AC3E}">
        <p14:creationId xmlns:p14="http://schemas.microsoft.com/office/powerpoint/2010/main" val="306057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C08BE7-73E2-95F4-199B-1450803A87A8}"/>
              </a:ext>
            </a:extLst>
          </p:cNvPr>
          <p:cNvSpPr>
            <a:spLocks noGrp="1"/>
          </p:cNvSpPr>
          <p:nvPr>
            <p:ph type="title"/>
          </p:nvPr>
        </p:nvSpPr>
        <p:spPr>
          <a:xfrm>
            <a:off x="371476" y="296863"/>
            <a:ext cx="10108030" cy="1160403"/>
          </a:xfrm>
        </p:spPr>
        <p:txBody>
          <a:bodyPr vert="horz" lIns="0" tIns="36000" rIns="0" bIns="0" rtlCol="0" anchor="t" anchorCtr="0">
            <a:normAutofit/>
          </a:bodyPr>
          <a:lstStyle/>
          <a:p>
            <a:r>
              <a:rPr lang="nl-NL" b="1" kern="1200" spc="0" baseline="0" dirty="0"/>
              <a:t>DUSSSSSSSSS</a:t>
            </a:r>
          </a:p>
        </p:txBody>
      </p:sp>
      <p:sp>
        <p:nvSpPr>
          <p:cNvPr id="5" name="Tijdelijke aanduiding voor dianummer 4">
            <a:extLst>
              <a:ext uri="{FF2B5EF4-FFF2-40B4-BE49-F238E27FC236}">
                <a16:creationId xmlns:a16="http://schemas.microsoft.com/office/drawing/2014/main" id="{C83245B5-FD7A-09A4-64F6-027D0EC0EEE8}"/>
              </a:ext>
            </a:extLst>
          </p:cNvPr>
          <p:cNvSpPr>
            <a:spLocks noGrp="1"/>
          </p:cNvSpPr>
          <p:nvPr>
            <p:ph type="sldNum" sz="quarter" idx="12"/>
          </p:nvPr>
        </p:nvSpPr>
        <p:spPr>
          <a:xfrm>
            <a:off x="371476" y="6325170"/>
            <a:ext cx="311944" cy="216000"/>
          </a:xfrm>
        </p:spPr>
        <p:txBody>
          <a:bodyPr vert="horz" lIns="0" tIns="0" rIns="0" bIns="0" rtlCol="0" anchor="t" anchorCtr="0">
            <a:normAutofit/>
          </a:bodyPr>
          <a:lstStyle/>
          <a:p>
            <a:pPr>
              <a:spcAft>
                <a:spcPts val="600"/>
              </a:spcAft>
            </a:pPr>
            <a:fld id="{45B76B8B-DE07-48A4-9913-B57A52F2F853}" type="slidenum">
              <a:rPr lang="nl-NL" smtClean="0"/>
              <a:pPr>
                <a:spcAft>
                  <a:spcPts val="600"/>
                </a:spcAft>
              </a:pPr>
              <a:t>10</a:t>
            </a:fld>
            <a:endParaRPr lang="nl-NL"/>
          </a:p>
        </p:txBody>
      </p:sp>
      <p:sp>
        <p:nvSpPr>
          <p:cNvPr id="3" name="Tijdelijke aanduiding voor datum 2">
            <a:extLst>
              <a:ext uri="{FF2B5EF4-FFF2-40B4-BE49-F238E27FC236}">
                <a16:creationId xmlns:a16="http://schemas.microsoft.com/office/drawing/2014/main" id="{37F1C8A1-7DC8-8200-2635-23F955067F64}"/>
              </a:ext>
            </a:extLst>
          </p:cNvPr>
          <p:cNvSpPr>
            <a:spLocks noGrp="1"/>
          </p:cNvSpPr>
          <p:nvPr>
            <p:ph type="dt" sz="half" idx="10"/>
          </p:nvPr>
        </p:nvSpPr>
        <p:spPr/>
        <p:txBody>
          <a:bodyPr/>
          <a:lstStyle/>
          <a:p>
            <a:pPr>
              <a:spcAft>
                <a:spcPts val="600"/>
              </a:spcAft>
            </a:pPr>
            <a:fld id="{B6837ED8-77B1-4D92-8A4C-07939ECD182A}" type="datetime1">
              <a:rPr lang="nl-NL" noProof="0" smtClean="0"/>
              <a:pPr>
                <a:spcAft>
                  <a:spcPts val="600"/>
                </a:spcAft>
              </a:pPr>
              <a:t>31-10-2023</a:t>
            </a:fld>
            <a:endParaRPr lang="nl-NL" noProof="0"/>
          </a:p>
        </p:txBody>
      </p:sp>
      <p:graphicFrame>
        <p:nvGraphicFramePr>
          <p:cNvPr id="18" name="Tekstvak 5">
            <a:extLst>
              <a:ext uri="{FF2B5EF4-FFF2-40B4-BE49-F238E27FC236}">
                <a16:creationId xmlns:a16="http://schemas.microsoft.com/office/drawing/2014/main" id="{C447E477-DB1C-FA5D-090A-7B4EB0860CFC}"/>
              </a:ext>
            </a:extLst>
          </p:cNvPr>
          <p:cNvGraphicFramePr/>
          <p:nvPr>
            <p:extLst>
              <p:ext uri="{D42A27DB-BD31-4B8C-83A1-F6EECF244321}">
                <p14:modId xmlns:p14="http://schemas.microsoft.com/office/powerpoint/2010/main" val="69383835"/>
              </p:ext>
            </p:extLst>
          </p:nvPr>
        </p:nvGraphicFramePr>
        <p:xfrm>
          <a:off x="371475" y="1709738"/>
          <a:ext cx="11449050" cy="4419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322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4998BF1-4722-135B-E822-31D04A1E6237}"/>
              </a:ext>
            </a:extLst>
          </p:cNvPr>
          <p:cNvSpPr>
            <a:spLocks noGrp="1"/>
          </p:cNvSpPr>
          <p:nvPr>
            <p:ph type="sldNum" sz="quarter" idx="12"/>
          </p:nvPr>
        </p:nvSpPr>
        <p:spPr/>
        <p:txBody>
          <a:bodyPr/>
          <a:lstStyle/>
          <a:p>
            <a:fld id="{45B76B8B-DE07-48A4-9913-B57A52F2F853}" type="slidenum">
              <a:rPr lang="nl-NL" noProof="0" smtClean="0"/>
              <a:pPr/>
              <a:t>11</a:t>
            </a:fld>
            <a:endParaRPr lang="nl-NL" noProof="0"/>
          </a:p>
        </p:txBody>
      </p:sp>
      <p:sp>
        <p:nvSpPr>
          <p:cNvPr id="5" name="Titel 4">
            <a:extLst>
              <a:ext uri="{FF2B5EF4-FFF2-40B4-BE49-F238E27FC236}">
                <a16:creationId xmlns:a16="http://schemas.microsoft.com/office/drawing/2014/main" id="{5FD66E6F-9D36-E66B-7BA8-5154465C920F}"/>
              </a:ext>
            </a:extLst>
          </p:cNvPr>
          <p:cNvSpPr>
            <a:spLocks noGrp="1"/>
          </p:cNvSpPr>
          <p:nvPr>
            <p:ph type="ctrTitle"/>
          </p:nvPr>
        </p:nvSpPr>
        <p:spPr/>
        <p:txBody>
          <a:bodyPr/>
          <a:lstStyle/>
          <a:p>
            <a:r>
              <a:rPr lang="nl-NL" dirty="0"/>
              <a:t>Succes! </a:t>
            </a:r>
          </a:p>
        </p:txBody>
      </p:sp>
    </p:spTree>
    <p:extLst>
      <p:ext uri="{BB962C8B-B14F-4D97-AF65-F5344CB8AC3E}">
        <p14:creationId xmlns:p14="http://schemas.microsoft.com/office/powerpoint/2010/main" val="944170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49578043-537B-460E-8C3A-23B3B42E0466}"/>
              </a:ext>
            </a:extLst>
          </p:cNvPr>
          <p:cNvSpPr>
            <a:spLocks noGrp="1"/>
          </p:cNvSpPr>
          <p:nvPr>
            <p:ph type="dt" sz="half" idx="10"/>
          </p:nvPr>
        </p:nvSpPr>
        <p:spPr/>
        <p:txBody>
          <a:bodyPr/>
          <a:lstStyle/>
          <a:p>
            <a:r>
              <a:rPr lang="nl-NL" noProof="0"/>
              <a:t>4-3-2021</a:t>
            </a:r>
          </a:p>
        </p:txBody>
      </p:sp>
      <p:sp>
        <p:nvSpPr>
          <p:cNvPr id="4" name="Tijdelijke aanduiding voor voettekst 3">
            <a:extLst>
              <a:ext uri="{FF2B5EF4-FFF2-40B4-BE49-F238E27FC236}">
                <a16:creationId xmlns:a16="http://schemas.microsoft.com/office/drawing/2014/main" id="{D867652F-16AF-4114-83F2-C412A070D05E}"/>
              </a:ext>
            </a:extLst>
          </p:cNvPr>
          <p:cNvSpPr>
            <a:spLocks noGrp="1"/>
          </p:cNvSpPr>
          <p:nvPr>
            <p:ph type="ftr" sz="quarter" idx="11"/>
          </p:nvPr>
        </p:nvSpPr>
        <p:spPr/>
        <p:txBody>
          <a:bodyPr/>
          <a:lstStyle/>
          <a:p>
            <a:r>
              <a:rPr lang="nl-NL" noProof="0"/>
              <a:t>Onderwerp van de presentatie</a:t>
            </a:r>
          </a:p>
        </p:txBody>
      </p:sp>
      <p:sp>
        <p:nvSpPr>
          <p:cNvPr id="3" name="Tijdelijke aanduiding voor dianummer 2">
            <a:extLst>
              <a:ext uri="{FF2B5EF4-FFF2-40B4-BE49-F238E27FC236}">
                <a16:creationId xmlns:a16="http://schemas.microsoft.com/office/drawing/2014/main" id="{DC1CBD0E-573E-4833-B76F-4ED61E278188}"/>
              </a:ext>
            </a:extLst>
          </p:cNvPr>
          <p:cNvSpPr>
            <a:spLocks noGrp="1"/>
          </p:cNvSpPr>
          <p:nvPr>
            <p:ph type="sldNum" sz="quarter" idx="12"/>
          </p:nvPr>
        </p:nvSpPr>
        <p:spPr/>
        <p:txBody>
          <a:bodyPr/>
          <a:lstStyle/>
          <a:p>
            <a:fld id="{45B76B8B-DE07-48A4-9913-B57A52F2F853}" type="slidenum">
              <a:rPr lang="nl-NL" noProof="0" smtClean="0"/>
              <a:pPr/>
              <a:t>12</a:t>
            </a:fld>
            <a:endParaRPr lang="nl-NL" noProof="0"/>
          </a:p>
        </p:txBody>
      </p:sp>
    </p:spTree>
    <p:extLst>
      <p:ext uri="{BB962C8B-B14F-4D97-AF65-F5344CB8AC3E}">
        <p14:creationId xmlns:p14="http://schemas.microsoft.com/office/powerpoint/2010/main" val="1439573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371476" y="296863"/>
            <a:ext cx="11437745" cy="1160403"/>
          </a:xfrm>
        </p:spPr>
        <p:txBody>
          <a:bodyPr vert="horz" lIns="0" tIns="36000" rIns="0" bIns="0" rtlCol="0" anchor="t" anchorCtr="0">
            <a:normAutofit/>
          </a:bodyPr>
          <a:lstStyle/>
          <a:p>
            <a:r>
              <a:rPr lang="nl-NL" b="1" kern="1200" spc="0" baseline="0">
                <a:latin typeface="+mj-lt"/>
                <a:ea typeface="+mj-ea"/>
                <a:cs typeface="+mj-cs"/>
              </a:rPr>
              <a:t>Wat gaan we doen vandaag:	</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a:xfrm>
            <a:off x="371476" y="6325170"/>
            <a:ext cx="311944" cy="216000"/>
          </a:xfrm>
        </p:spPr>
        <p:txBody>
          <a:bodyPr vert="horz" lIns="0" tIns="0" rIns="0" bIns="0" rtlCol="0" anchor="t" anchorCtr="0">
            <a:normAutofit/>
          </a:bodyPr>
          <a:lstStyle/>
          <a:p>
            <a:pPr>
              <a:spcAft>
                <a:spcPts val="600"/>
              </a:spcAft>
            </a:pPr>
            <a:fld id="{45B76B8B-DE07-48A4-9913-B57A52F2F853}" type="slidenum">
              <a:rPr lang="nl-NL" smtClean="0"/>
              <a:pPr>
                <a:spcAft>
                  <a:spcPts val="600"/>
                </a:spcAft>
              </a:pPr>
              <a:t>2</a:t>
            </a:fld>
            <a:endParaRPr lang="nl-NL"/>
          </a:p>
        </p:txBody>
      </p:sp>
      <p:sp>
        <p:nvSpPr>
          <p:cNvPr id="8" name="Tekstvak 7">
            <a:extLst>
              <a:ext uri="{FF2B5EF4-FFF2-40B4-BE49-F238E27FC236}">
                <a16:creationId xmlns:a16="http://schemas.microsoft.com/office/drawing/2014/main" id="{CDDED479-F942-04B9-8A98-0EC36474A0BF}"/>
              </a:ext>
            </a:extLst>
          </p:cNvPr>
          <p:cNvSpPr txBox="1"/>
          <p:nvPr/>
        </p:nvSpPr>
        <p:spPr>
          <a:xfrm>
            <a:off x="371475" y="1709738"/>
            <a:ext cx="5645150" cy="4419599"/>
          </a:xfrm>
          <a:prstGeom prst="rect">
            <a:avLst/>
          </a:prstGeom>
        </p:spPr>
        <p:txBody>
          <a:bodyPr vert="horz" lIns="0" tIns="0" rIns="0" bIns="0" numCol="1" spcCol="180000" rtlCol="0">
            <a:normAutofit/>
          </a:bodyPr>
          <a:lstStyle/>
          <a:p>
            <a:pPr>
              <a:spcAft>
                <a:spcPts val="600"/>
              </a:spcAft>
            </a:pPr>
            <a:r>
              <a:rPr lang="nl-NL" b="1"/>
              <a:t>Lesdag 15 </a:t>
            </a:r>
          </a:p>
          <a:p>
            <a:pPr>
              <a:spcAft>
                <a:spcPts val="600"/>
              </a:spcAft>
            </a:pPr>
            <a:endParaRPr lang="nl-NL" b="1"/>
          </a:p>
          <a:p>
            <a:pPr>
              <a:spcAft>
                <a:spcPts val="600"/>
              </a:spcAft>
            </a:pPr>
            <a:r>
              <a:rPr lang="nl-NL" dirty="0"/>
              <a:t>De planning van week 10</a:t>
            </a:r>
            <a:endParaRPr lang="nl-NL"/>
          </a:p>
          <a:p>
            <a:pPr>
              <a:spcAft>
                <a:spcPts val="600"/>
              </a:spcAft>
            </a:pPr>
            <a:r>
              <a:rPr lang="nl-NL" dirty="0"/>
              <a:t>Allerlaatste workshop: Nazorg en follow-up </a:t>
            </a:r>
            <a:endParaRPr lang="nl-NL"/>
          </a:p>
          <a:p>
            <a:pPr>
              <a:spcAft>
                <a:spcPts val="600"/>
              </a:spcAft>
            </a:pPr>
            <a:r>
              <a:rPr lang="nl-NL" dirty="0"/>
              <a:t>Om 13.00 tijd voor ‘vragen’ voor de kennistoets</a:t>
            </a:r>
            <a:endParaRPr lang="nl-NL"/>
          </a:p>
          <a:p>
            <a:pPr>
              <a:spcAft>
                <a:spcPts val="600"/>
              </a:spcAft>
            </a:pPr>
            <a:br>
              <a:rPr lang="nl-NL" dirty="0"/>
            </a:br>
            <a:r>
              <a:rPr lang="nl-NL" dirty="0"/>
              <a:t>Verder: </a:t>
            </a:r>
            <a:endParaRPr lang="nl-NL"/>
          </a:p>
          <a:p>
            <a:pPr>
              <a:spcAft>
                <a:spcPts val="600"/>
              </a:spcAft>
            </a:pPr>
            <a:r>
              <a:rPr lang="nl-NL" dirty="0"/>
              <a:t>Werken aan verslag, reflectie  en kennistoets</a:t>
            </a:r>
            <a:endParaRPr lang="nl-NL"/>
          </a:p>
          <a:p>
            <a:pPr>
              <a:spcAft>
                <a:spcPts val="600"/>
              </a:spcAft>
            </a:pPr>
            <a:r>
              <a:rPr lang="nl-NL" dirty="0"/>
              <a:t> </a:t>
            </a:r>
            <a:endParaRPr lang="nl-NL"/>
          </a:p>
          <a:p>
            <a:pPr>
              <a:spcAft>
                <a:spcPts val="600"/>
              </a:spcAft>
            </a:pPr>
            <a:r>
              <a:rPr lang="nl-NL" i="1" dirty="0"/>
              <a:t>UITVOERING </a:t>
            </a:r>
            <a:endParaRPr lang="nl-NL" i="1"/>
          </a:p>
          <a:p>
            <a:pPr>
              <a:spcAft>
                <a:spcPts val="600"/>
              </a:spcAft>
            </a:pPr>
            <a:r>
              <a:rPr lang="nl-NL" dirty="0"/>
              <a:t>aanstaande donderdag: groep Yuverta</a:t>
            </a:r>
            <a:endParaRPr lang="nl-NL"/>
          </a:p>
          <a:p>
            <a:pPr>
              <a:spcAft>
                <a:spcPts val="600"/>
              </a:spcAft>
            </a:pPr>
            <a:r>
              <a:rPr lang="nl-NL" dirty="0"/>
              <a:t>Aanstaande zaterdag: groep prehistorisch dorp</a:t>
            </a:r>
            <a:endParaRPr lang="nl-NL"/>
          </a:p>
        </p:txBody>
      </p:sp>
      <p:pic>
        <p:nvPicPr>
          <p:cNvPr id="9" name="Afbeelding 8">
            <a:extLst>
              <a:ext uri="{FF2B5EF4-FFF2-40B4-BE49-F238E27FC236}">
                <a16:creationId xmlns:a16="http://schemas.microsoft.com/office/drawing/2014/main" id="{92F304E5-6DE6-FBE7-5F5F-A3BAB6057218}"/>
              </a:ext>
            </a:extLst>
          </p:cNvPr>
          <p:cNvPicPr>
            <a:picLocks noChangeAspect="1"/>
          </p:cNvPicPr>
          <p:nvPr/>
        </p:nvPicPr>
        <p:blipFill>
          <a:blip r:embed="rId2"/>
          <a:stretch>
            <a:fillRect/>
          </a:stretch>
        </p:blipFill>
        <p:spPr>
          <a:xfrm>
            <a:off x="6164071" y="1774268"/>
            <a:ext cx="5656454" cy="3765077"/>
          </a:xfrm>
          <a:prstGeom prst="rect">
            <a:avLst/>
          </a:prstGeom>
          <a:noFill/>
        </p:spPr>
      </p:pic>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pPr>
              <a:spcAft>
                <a:spcPts val="600"/>
              </a:spcAft>
            </a:pPr>
            <a:r>
              <a:rPr lang="nl-NL" noProof="0"/>
              <a:t>4-3-2021</a:t>
            </a:r>
          </a:p>
        </p:txBody>
      </p:sp>
    </p:spTree>
    <p:extLst>
      <p:ext uri="{BB962C8B-B14F-4D97-AF65-F5344CB8AC3E}">
        <p14:creationId xmlns:p14="http://schemas.microsoft.com/office/powerpoint/2010/main" val="343858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44B31B-F26B-3980-0A97-39132DCE4F09}"/>
              </a:ext>
            </a:extLst>
          </p:cNvPr>
          <p:cNvSpPr>
            <a:spLocks noGrp="1"/>
          </p:cNvSpPr>
          <p:nvPr>
            <p:ph type="title"/>
          </p:nvPr>
        </p:nvSpPr>
        <p:spPr>
          <a:xfrm>
            <a:off x="527448" y="185979"/>
            <a:ext cx="10108030" cy="1160403"/>
          </a:xfrm>
        </p:spPr>
        <p:txBody>
          <a:bodyPr/>
          <a:lstStyle/>
          <a:p>
            <a:r>
              <a:rPr lang="nl-NL" dirty="0"/>
              <a:t>Doorkijkje laatste weken</a:t>
            </a:r>
            <a:br>
              <a:rPr lang="nl-NL" dirty="0"/>
            </a:br>
            <a:endParaRPr lang="nl-NL" dirty="0"/>
          </a:p>
        </p:txBody>
      </p:sp>
      <p:sp>
        <p:nvSpPr>
          <p:cNvPr id="3" name="Tijdelijke aanduiding voor datum 2">
            <a:extLst>
              <a:ext uri="{FF2B5EF4-FFF2-40B4-BE49-F238E27FC236}">
                <a16:creationId xmlns:a16="http://schemas.microsoft.com/office/drawing/2014/main" id="{CF2796CC-F3E0-7715-5D3A-A54944F04FF3}"/>
              </a:ext>
            </a:extLst>
          </p:cNvPr>
          <p:cNvSpPr>
            <a:spLocks noGrp="1"/>
          </p:cNvSpPr>
          <p:nvPr>
            <p:ph type="dt" sz="half" idx="10"/>
          </p:nvPr>
        </p:nvSpPr>
        <p:spPr/>
        <p:txBody>
          <a:bodyPr/>
          <a:lstStyle/>
          <a:p>
            <a:fld id="{B6837ED8-77B1-4D92-8A4C-07939ECD182A}" type="datetime1">
              <a:rPr lang="nl-NL" noProof="0" smtClean="0"/>
              <a:t>31-10-2023</a:t>
            </a:fld>
            <a:endParaRPr lang="nl-NL" noProof="0"/>
          </a:p>
        </p:txBody>
      </p:sp>
      <p:sp>
        <p:nvSpPr>
          <p:cNvPr id="5" name="Tijdelijke aanduiding voor dianummer 4">
            <a:extLst>
              <a:ext uri="{FF2B5EF4-FFF2-40B4-BE49-F238E27FC236}">
                <a16:creationId xmlns:a16="http://schemas.microsoft.com/office/drawing/2014/main" id="{A83D1F7E-E5C2-F613-1489-9AB5BB550BB8}"/>
              </a:ext>
            </a:extLst>
          </p:cNvPr>
          <p:cNvSpPr>
            <a:spLocks noGrp="1"/>
          </p:cNvSpPr>
          <p:nvPr>
            <p:ph type="sldNum" sz="quarter" idx="12"/>
          </p:nvPr>
        </p:nvSpPr>
        <p:spPr/>
        <p:txBody>
          <a:bodyPr/>
          <a:lstStyle/>
          <a:p>
            <a:fld id="{45B76B8B-DE07-48A4-9913-B57A52F2F853}" type="slidenum">
              <a:rPr lang="nl-NL" noProof="0" smtClean="0"/>
              <a:t>3</a:t>
            </a:fld>
            <a:endParaRPr lang="nl-NL" noProof="0"/>
          </a:p>
        </p:txBody>
      </p:sp>
      <p:graphicFrame>
        <p:nvGraphicFramePr>
          <p:cNvPr id="8" name="Tabel 7">
            <a:extLst>
              <a:ext uri="{FF2B5EF4-FFF2-40B4-BE49-F238E27FC236}">
                <a16:creationId xmlns:a16="http://schemas.microsoft.com/office/drawing/2014/main" id="{363CC1A7-C165-2B58-4922-E7CE22A5258C}"/>
              </a:ext>
            </a:extLst>
          </p:cNvPr>
          <p:cNvGraphicFramePr>
            <a:graphicFrameLocks noGrp="1"/>
          </p:cNvGraphicFramePr>
          <p:nvPr>
            <p:extLst>
              <p:ext uri="{D42A27DB-BD31-4B8C-83A1-F6EECF244321}">
                <p14:modId xmlns:p14="http://schemas.microsoft.com/office/powerpoint/2010/main" val="462162085"/>
              </p:ext>
            </p:extLst>
          </p:nvPr>
        </p:nvGraphicFramePr>
        <p:xfrm>
          <a:off x="683420" y="805574"/>
          <a:ext cx="11449047" cy="5913900"/>
        </p:xfrm>
        <a:graphic>
          <a:graphicData uri="http://schemas.openxmlformats.org/drawingml/2006/table">
            <a:tbl>
              <a:tblPr firstRow="1" firstCol="1" bandRow="1"/>
              <a:tblGrid>
                <a:gridCol w="564587">
                  <a:extLst>
                    <a:ext uri="{9D8B030D-6E8A-4147-A177-3AD203B41FA5}">
                      <a16:colId xmlns:a16="http://schemas.microsoft.com/office/drawing/2014/main" val="2943390215"/>
                    </a:ext>
                  </a:extLst>
                </a:gridCol>
                <a:gridCol w="1197429">
                  <a:extLst>
                    <a:ext uri="{9D8B030D-6E8A-4147-A177-3AD203B41FA5}">
                      <a16:colId xmlns:a16="http://schemas.microsoft.com/office/drawing/2014/main" val="3267149555"/>
                    </a:ext>
                  </a:extLst>
                </a:gridCol>
                <a:gridCol w="4772465">
                  <a:extLst>
                    <a:ext uri="{9D8B030D-6E8A-4147-A177-3AD203B41FA5}">
                      <a16:colId xmlns:a16="http://schemas.microsoft.com/office/drawing/2014/main" val="3005492605"/>
                    </a:ext>
                  </a:extLst>
                </a:gridCol>
                <a:gridCol w="4914566">
                  <a:extLst>
                    <a:ext uri="{9D8B030D-6E8A-4147-A177-3AD203B41FA5}">
                      <a16:colId xmlns:a16="http://schemas.microsoft.com/office/drawing/2014/main" val="2468696623"/>
                    </a:ext>
                  </a:extLst>
                </a:gridCol>
              </a:tblGrid>
              <a:tr h="242079">
                <a:tc>
                  <a:txBody>
                    <a:bodyPr/>
                    <a:lstStyle/>
                    <a:p>
                      <a:pPr>
                        <a:lnSpc>
                          <a:spcPct val="107000"/>
                        </a:lnSpc>
                        <a:spcAft>
                          <a:spcPts val="800"/>
                        </a:spcAft>
                      </a:pP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r>
                        <a:rPr lang="nl-NL" sz="1200" b="1" kern="100" dirty="0">
                          <a:effectLst/>
                          <a:latin typeface="Calibri" panose="020F0502020204030204" pitchFamily="34" charset="0"/>
                          <a:ea typeface="Calibri" panose="020F0502020204030204" pitchFamily="34" charset="0"/>
                          <a:cs typeface="Times New Roman" panose="02020603050405020304" pitchFamily="18" charset="0"/>
                        </a:rPr>
                        <a:t>Herfstvakantie </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01556077"/>
                  </a:ext>
                </a:extLst>
              </a:tr>
              <a:tr h="1665638">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Week 8</a:t>
                      </a:r>
                    </a:p>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25-10</a:t>
                      </a:r>
                    </a:p>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27-10</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Planning &amp; voorbereiding</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Lesdag 13</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Omgaan met conflicten en weerstand</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kern="100" dirty="0">
                          <a:effectLst/>
                          <a:latin typeface="Calibri" panose="020F0502020204030204" pitchFamily="34" charset="0"/>
                          <a:ea typeface="Calibri" panose="020F0502020204030204" pitchFamily="34" charset="0"/>
                          <a:cs typeface="Times New Roman" panose="02020603050405020304" pitchFamily="18" charset="0"/>
                        </a:rPr>
                        <a:t>Conflictstijlen van Thomas en </a:t>
                      </a:r>
                      <a:r>
                        <a:rPr lang="nl-NL" sz="1100" kern="100" dirty="0" err="1">
                          <a:effectLst/>
                          <a:latin typeface="Calibri" panose="020F0502020204030204" pitchFamily="34" charset="0"/>
                          <a:ea typeface="Calibri" panose="020F0502020204030204" pitchFamily="34" charset="0"/>
                          <a:cs typeface="Times New Roman" panose="02020603050405020304" pitchFamily="18" charset="0"/>
                        </a:rPr>
                        <a:t>Killman</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Laatste voorbereidingen voor groep Yuverta en High </a:t>
                      </a:r>
                      <a:r>
                        <a:rPr lang="nl-NL" sz="1100" b="1" kern="100" dirty="0" err="1">
                          <a:effectLst/>
                          <a:latin typeface="Calibri" panose="020F0502020204030204" pitchFamily="34" charset="0"/>
                          <a:ea typeface="Calibri" panose="020F0502020204030204" pitchFamily="34" charset="0"/>
                          <a:cs typeface="Times New Roman" panose="02020603050405020304" pitchFamily="18" charset="0"/>
                        </a:rPr>
                        <a:t>tech</a:t>
                      </a:r>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 Campus + generale repetitie!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b="0" kern="100" dirty="0">
                          <a:effectLst/>
                          <a:latin typeface="Calibri" panose="020F0502020204030204" pitchFamily="34" charset="0"/>
                          <a:ea typeface="Calibri" panose="020F0502020204030204" pitchFamily="34" charset="0"/>
                          <a:cs typeface="Times New Roman" panose="02020603050405020304" pitchFamily="18" charset="0"/>
                        </a:rPr>
                        <a:t>Beide groepen oefenen hun presentaties met de andere studenten  en lopen de praktische zaken nog  1 keer door met docenten. </a:t>
                      </a:r>
                    </a:p>
                    <a:p>
                      <a:r>
                        <a:rPr lang="nl-NL" sz="1100" b="1" i="1" kern="100" dirty="0">
                          <a:effectLst/>
                          <a:latin typeface="Calibri" panose="020F0502020204030204" pitchFamily="34" charset="0"/>
                          <a:ea typeface="Calibri" panose="020F0502020204030204" pitchFamily="34" charset="0"/>
                          <a:cs typeface="Times New Roman" panose="02020603050405020304" pitchFamily="18" charset="0"/>
                        </a:rPr>
                        <a:t>UITVOERING donderdag: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i="1" kern="100" dirty="0">
                          <a:effectLst/>
                          <a:latin typeface="Calibri" panose="020F0502020204030204" pitchFamily="34" charset="0"/>
                          <a:ea typeface="Calibri" panose="020F0502020204030204" pitchFamily="34" charset="0"/>
                          <a:cs typeface="Times New Roman" panose="02020603050405020304" pitchFamily="18" charset="0"/>
                        </a:rPr>
                        <a:t>Yuverta + High </a:t>
                      </a:r>
                      <a:r>
                        <a:rPr lang="nl-NL" sz="1100" i="1" kern="100" dirty="0" err="1">
                          <a:effectLst/>
                          <a:latin typeface="Calibri" panose="020F0502020204030204" pitchFamily="34" charset="0"/>
                          <a:ea typeface="Calibri" panose="020F0502020204030204" pitchFamily="34" charset="0"/>
                          <a:cs typeface="Times New Roman" panose="02020603050405020304" pitchFamily="18" charset="0"/>
                        </a:rPr>
                        <a:t>tech</a:t>
                      </a:r>
                      <a:r>
                        <a:rPr lang="nl-NL" sz="1100" i="1" kern="100" dirty="0">
                          <a:effectLst/>
                          <a:latin typeface="Calibri" panose="020F0502020204030204" pitchFamily="34" charset="0"/>
                          <a:ea typeface="Calibri" panose="020F0502020204030204" pitchFamily="34" charset="0"/>
                          <a:cs typeface="Times New Roman" panose="02020603050405020304" pitchFamily="18" charset="0"/>
                        </a:rPr>
                        <a:t> campus</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Lesdag 14</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kern="100" dirty="0">
                          <a:effectLst/>
                          <a:latin typeface="Calibri" panose="020F0502020204030204" pitchFamily="34" charset="0"/>
                          <a:ea typeface="Calibri" panose="020F0502020204030204" pitchFamily="34" charset="0"/>
                          <a:cs typeface="Times New Roman" panose="02020603050405020304" pitchFamily="18" charset="0"/>
                        </a:rPr>
                        <a:t>Groepen van High </a:t>
                      </a:r>
                      <a:r>
                        <a:rPr lang="nl-NL" sz="1100" kern="100" dirty="0" err="1">
                          <a:effectLst/>
                          <a:latin typeface="Calibri" panose="020F0502020204030204" pitchFamily="34" charset="0"/>
                          <a:ea typeface="Calibri" panose="020F0502020204030204" pitchFamily="34" charset="0"/>
                          <a:cs typeface="Times New Roman" panose="02020603050405020304" pitchFamily="18" charset="0"/>
                        </a:rPr>
                        <a:t>tech</a:t>
                      </a: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campus en Yuverta:  </a:t>
                      </a:r>
                    </a:p>
                    <a:p>
                      <a:r>
                        <a:rPr lang="nl-NL" sz="1100" kern="100" dirty="0">
                          <a:effectLst/>
                          <a:latin typeface="Calibri" panose="020F0502020204030204" pitchFamily="34" charset="0"/>
                          <a:ea typeface="Calibri" panose="020F0502020204030204" pitchFamily="34" charset="0"/>
                          <a:cs typeface="Times New Roman" panose="02020603050405020304" pitchFamily="18" charset="0"/>
                        </a:rPr>
                        <a:t>Werken aan Toets reflectie</a:t>
                      </a:r>
                    </a:p>
                    <a:p>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Groep prehistorisch dorp: doorwerken aan laatste voorbereidingen en oefenen van presentaties met de andere studenten.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Werken aan verslag en kennistoets.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71811269"/>
                  </a:ext>
                </a:extLst>
              </a:tr>
              <a:tr h="1365713">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Week 9</a:t>
                      </a:r>
                    </a:p>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1-11</a:t>
                      </a:r>
                    </a:p>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3-11</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Planning &amp; voorbereiding </a:t>
                      </a:r>
                    </a:p>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 uitvoering 2 op do 2-11</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Lesdag 15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Theorie: nazorg naar je klanten</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kern="100" dirty="0">
                          <a:effectLst/>
                          <a:latin typeface="Calibri" panose="020F0502020204030204" pitchFamily="34" charset="0"/>
                          <a:ea typeface="Calibri" panose="020F0502020204030204" pitchFamily="34" charset="0"/>
                          <a:cs typeface="Times New Roman" panose="02020603050405020304" pitchFamily="18" charset="0"/>
                        </a:rPr>
                        <a:t>Incl. persbericht maken over bijeenkomst, berichtje schoolnieuwsbrief maken, bedankt berichtjes sturen naar deelnemers. </a:t>
                      </a:r>
                    </a:p>
                    <a:p>
                      <a:br>
                        <a:rPr lang="nl-NL" sz="1100" kern="100" dirty="0">
                          <a:effectLst/>
                          <a:latin typeface="Calibri" panose="020F0502020204030204" pitchFamily="34" charset="0"/>
                          <a:ea typeface="Calibri" panose="020F0502020204030204" pitchFamily="34" charset="0"/>
                          <a:cs typeface="Times New Roman" panose="02020603050405020304" pitchFamily="18" charset="0"/>
                        </a:rPr>
                      </a:b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Daarna: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Werken aan verslag, reflectie  en kennistoets </a:t>
                      </a:r>
                    </a:p>
                    <a:p>
                      <a:r>
                        <a:rPr lang="nl-NL" sz="1100" b="1" i="1" kern="100" dirty="0">
                          <a:effectLst/>
                          <a:latin typeface="Calibri" panose="020F0502020204030204" pitchFamily="34" charset="0"/>
                          <a:ea typeface="Calibri" panose="020F0502020204030204" pitchFamily="34" charset="0"/>
                          <a:cs typeface="Times New Roman" panose="02020603050405020304" pitchFamily="18" charset="0"/>
                        </a:rPr>
                        <a:t>UITVOERING donderdag: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i="1" kern="100" dirty="0">
                          <a:effectLst/>
                          <a:latin typeface="Calibri" panose="020F0502020204030204" pitchFamily="34" charset="0"/>
                          <a:ea typeface="Calibri" panose="020F0502020204030204" pitchFamily="34" charset="0"/>
                          <a:cs typeface="Times New Roman" panose="02020603050405020304" pitchFamily="18" charset="0"/>
                        </a:rPr>
                        <a:t>Yuverta</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Lesdag 16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kern="100" dirty="0">
                          <a:effectLst/>
                          <a:latin typeface="Calibri" panose="020F0502020204030204" pitchFamily="34" charset="0"/>
                          <a:ea typeface="Calibri" panose="020F0502020204030204" pitchFamily="34" charset="0"/>
                          <a:cs typeface="Times New Roman" panose="02020603050405020304" pitchFamily="18" charset="0"/>
                        </a:rPr>
                        <a:t>Groepen van High </a:t>
                      </a:r>
                      <a:r>
                        <a:rPr lang="nl-NL" sz="1100" kern="100" dirty="0" err="1">
                          <a:effectLst/>
                          <a:latin typeface="Calibri" panose="020F0502020204030204" pitchFamily="34" charset="0"/>
                          <a:ea typeface="Calibri" panose="020F0502020204030204" pitchFamily="34" charset="0"/>
                          <a:cs typeface="Times New Roman" panose="02020603050405020304" pitchFamily="18" charset="0"/>
                        </a:rPr>
                        <a:t>tech</a:t>
                      </a: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campus en Yuverta:  </a:t>
                      </a:r>
                    </a:p>
                    <a:p>
                      <a:r>
                        <a:rPr lang="nl-NL" sz="1100" kern="100" dirty="0">
                          <a:effectLst/>
                          <a:latin typeface="Calibri" panose="020F0502020204030204" pitchFamily="34" charset="0"/>
                          <a:ea typeface="Calibri" panose="020F0502020204030204" pitchFamily="34" charset="0"/>
                          <a:cs typeface="Times New Roman" panose="02020603050405020304" pitchFamily="18" charset="0"/>
                        </a:rPr>
                        <a:t>Werken aan Toets reflectie</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Werken aan verslag en kennistoets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10.00 uur Groep prehistorisch dorp oefenen hun presentaties met de andere studenten  en lopen de praktische zaken nog  1 keer door met docenten. </a:t>
                      </a:r>
                    </a:p>
                    <a:p>
                      <a:pPr>
                        <a:lnSpc>
                          <a:spcPct val="107000"/>
                        </a:lnSpc>
                        <a:spcAft>
                          <a:spcPts val="800"/>
                        </a:spcAft>
                      </a:pPr>
                      <a:r>
                        <a:rPr lang="nl-NL" sz="11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Einde les om 12.30 uur.  </a:t>
                      </a:r>
                    </a:p>
                    <a:p>
                      <a:pPr>
                        <a:lnSpc>
                          <a:spcPct val="107000"/>
                        </a:lnSpc>
                        <a:spcAft>
                          <a:spcPts val="800"/>
                        </a:spcAft>
                      </a:pPr>
                      <a:r>
                        <a:rPr lang="nl-NL" sz="1100" b="1" i="1" kern="100" dirty="0">
                          <a:effectLst/>
                          <a:latin typeface="Calibri" panose="020F0502020204030204" pitchFamily="34" charset="0"/>
                          <a:ea typeface="Calibri" panose="020F0502020204030204" pitchFamily="34" charset="0"/>
                          <a:cs typeface="Times New Roman" panose="02020603050405020304" pitchFamily="18" charset="0"/>
                        </a:rPr>
                        <a:t>UITVOERING zaterdag evenement in prehistorisch dorp is zaterdag 4-11 (16.00 – 20.00)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9485431"/>
                  </a:ext>
                </a:extLst>
              </a:tr>
              <a:tr h="1324749">
                <a:tc>
                  <a:txBody>
                    <a:bodyPr/>
                    <a:lstStyle/>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Week 10</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8-11</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10-11 </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Evaluatie </a:t>
                      </a:r>
                    </a:p>
                    <a:p>
                      <a:pPr>
                        <a:lnSpc>
                          <a:spcPct val="107000"/>
                        </a:lnSpc>
                        <a:spcAft>
                          <a:spcPts val="800"/>
                        </a:spcAft>
                      </a:pPr>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Do 9-11</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Groepsevaluatie met Yuverta en Prehistorisch dorp tijdens coach les door Ron </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Lesdag 17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9.00 Kennistoets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10.30 groep Yuverta en Prehistorisch dorp werken aan presentatie voor reflectie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Vanaf 11.00 individuele reflectiegesprekken met groep High </a:t>
                      </a:r>
                      <a:r>
                        <a:rPr lang="nl-NL" sz="1100" kern="100" dirty="0" err="1">
                          <a:effectLst/>
                          <a:latin typeface="Calibri" panose="020F0502020204030204" pitchFamily="34" charset="0"/>
                          <a:ea typeface="Calibri" panose="020F0502020204030204" pitchFamily="34" charset="0"/>
                          <a:cs typeface="Times New Roman" panose="02020603050405020304" pitchFamily="18" charset="0"/>
                        </a:rPr>
                        <a:t>tech</a:t>
                      </a: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campus</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Werken aan verslag </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Lesdag 18</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Vanaf 9.00 individuele reflectiegesprekken met studenten van groepjes Prehistorisch dorp en Yuverta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13.00 uur groepsevaluatie met studenten van groep High </a:t>
                      </a:r>
                      <a:r>
                        <a:rPr lang="nl-NL" sz="1100" kern="100" dirty="0" err="1">
                          <a:effectLst/>
                          <a:latin typeface="Calibri" panose="020F0502020204030204" pitchFamily="34" charset="0"/>
                          <a:ea typeface="Calibri" panose="020F0502020204030204" pitchFamily="34" charset="0"/>
                          <a:cs typeface="Times New Roman" panose="02020603050405020304" pitchFamily="18" charset="0"/>
                        </a:rPr>
                        <a:t>tech</a:t>
                      </a: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campus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Deadline groepsverslag inleveren = vrijdag 10-11 om 22.59 uur </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75370882"/>
                  </a:ext>
                </a:extLst>
              </a:tr>
            </a:tbl>
          </a:graphicData>
        </a:graphic>
      </p:graphicFrame>
    </p:spTree>
    <p:extLst>
      <p:ext uri="{BB962C8B-B14F-4D97-AF65-F5344CB8AC3E}">
        <p14:creationId xmlns:p14="http://schemas.microsoft.com/office/powerpoint/2010/main" val="182988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B38B10-8A42-92AD-3B51-0BDAE977AD87}"/>
              </a:ext>
            </a:extLst>
          </p:cNvPr>
          <p:cNvSpPr>
            <a:spLocks noGrp="1"/>
          </p:cNvSpPr>
          <p:nvPr>
            <p:ph type="title"/>
          </p:nvPr>
        </p:nvSpPr>
        <p:spPr/>
        <p:txBody>
          <a:bodyPr/>
          <a:lstStyle/>
          <a:p>
            <a:r>
              <a:rPr lang="nl-NL" dirty="0"/>
              <a:t>Planning week 10</a:t>
            </a:r>
          </a:p>
        </p:txBody>
      </p:sp>
      <p:sp>
        <p:nvSpPr>
          <p:cNvPr id="3" name="Tijdelijke aanduiding voor datum 2">
            <a:extLst>
              <a:ext uri="{FF2B5EF4-FFF2-40B4-BE49-F238E27FC236}">
                <a16:creationId xmlns:a16="http://schemas.microsoft.com/office/drawing/2014/main" id="{E5156F83-125B-A738-6C94-B450DA2C7B8D}"/>
              </a:ext>
            </a:extLst>
          </p:cNvPr>
          <p:cNvSpPr>
            <a:spLocks noGrp="1"/>
          </p:cNvSpPr>
          <p:nvPr>
            <p:ph type="dt" sz="half" idx="10"/>
          </p:nvPr>
        </p:nvSpPr>
        <p:spPr/>
        <p:txBody>
          <a:bodyPr/>
          <a:lstStyle/>
          <a:p>
            <a:fld id="{B6837ED8-77B1-4D92-8A4C-07939ECD182A}" type="datetime1">
              <a:rPr lang="nl-NL" noProof="0" smtClean="0"/>
              <a:t>31-10-2023</a:t>
            </a:fld>
            <a:endParaRPr lang="nl-NL" noProof="0"/>
          </a:p>
        </p:txBody>
      </p:sp>
      <p:sp>
        <p:nvSpPr>
          <p:cNvPr id="5" name="Tijdelijke aanduiding voor dianummer 4">
            <a:extLst>
              <a:ext uri="{FF2B5EF4-FFF2-40B4-BE49-F238E27FC236}">
                <a16:creationId xmlns:a16="http://schemas.microsoft.com/office/drawing/2014/main" id="{C92FC45C-7BB4-51B4-A141-979A6C8AB243}"/>
              </a:ext>
            </a:extLst>
          </p:cNvPr>
          <p:cNvSpPr>
            <a:spLocks noGrp="1"/>
          </p:cNvSpPr>
          <p:nvPr>
            <p:ph type="sldNum" sz="quarter" idx="12"/>
          </p:nvPr>
        </p:nvSpPr>
        <p:spPr/>
        <p:txBody>
          <a:bodyPr/>
          <a:lstStyle/>
          <a:p>
            <a:fld id="{45B76B8B-DE07-48A4-9913-B57A52F2F853}" type="slidenum">
              <a:rPr lang="nl-NL" noProof="0" smtClean="0"/>
              <a:t>4</a:t>
            </a:fld>
            <a:endParaRPr lang="nl-NL" noProof="0"/>
          </a:p>
        </p:txBody>
      </p:sp>
      <p:graphicFrame>
        <p:nvGraphicFramePr>
          <p:cNvPr id="6" name="Tabel 5">
            <a:extLst>
              <a:ext uri="{FF2B5EF4-FFF2-40B4-BE49-F238E27FC236}">
                <a16:creationId xmlns:a16="http://schemas.microsoft.com/office/drawing/2014/main" id="{68F0B278-933B-777F-B4F4-C9ECD3667293}"/>
              </a:ext>
            </a:extLst>
          </p:cNvPr>
          <p:cNvGraphicFramePr>
            <a:graphicFrameLocks noGrp="1"/>
          </p:cNvGraphicFramePr>
          <p:nvPr>
            <p:extLst>
              <p:ext uri="{D42A27DB-BD31-4B8C-83A1-F6EECF244321}">
                <p14:modId xmlns:p14="http://schemas.microsoft.com/office/powerpoint/2010/main" val="2974368983"/>
              </p:ext>
            </p:extLst>
          </p:nvPr>
        </p:nvGraphicFramePr>
        <p:xfrm>
          <a:off x="683420" y="1059873"/>
          <a:ext cx="10108029" cy="5550029"/>
        </p:xfrm>
        <a:graphic>
          <a:graphicData uri="http://schemas.openxmlformats.org/drawingml/2006/table">
            <a:tbl>
              <a:tblPr firstRow="1" firstCol="1" bandRow="1"/>
              <a:tblGrid>
                <a:gridCol w="1430177">
                  <a:extLst>
                    <a:ext uri="{9D8B030D-6E8A-4147-A177-3AD203B41FA5}">
                      <a16:colId xmlns:a16="http://schemas.microsoft.com/office/drawing/2014/main" val="330463620"/>
                    </a:ext>
                  </a:extLst>
                </a:gridCol>
                <a:gridCol w="2892136">
                  <a:extLst>
                    <a:ext uri="{9D8B030D-6E8A-4147-A177-3AD203B41FA5}">
                      <a16:colId xmlns:a16="http://schemas.microsoft.com/office/drawing/2014/main" val="1475668710"/>
                    </a:ext>
                  </a:extLst>
                </a:gridCol>
                <a:gridCol w="2892858">
                  <a:extLst>
                    <a:ext uri="{9D8B030D-6E8A-4147-A177-3AD203B41FA5}">
                      <a16:colId xmlns:a16="http://schemas.microsoft.com/office/drawing/2014/main" val="3255355480"/>
                    </a:ext>
                  </a:extLst>
                </a:gridCol>
                <a:gridCol w="2892858">
                  <a:extLst>
                    <a:ext uri="{9D8B030D-6E8A-4147-A177-3AD203B41FA5}">
                      <a16:colId xmlns:a16="http://schemas.microsoft.com/office/drawing/2014/main" val="1059882415"/>
                    </a:ext>
                  </a:extLst>
                </a:gridCol>
              </a:tblGrid>
              <a:tr h="410673">
                <a:tc>
                  <a:txBody>
                    <a:bodyPr/>
                    <a:lstStyle/>
                    <a:p>
                      <a:pPr>
                        <a:lnSpc>
                          <a:spcPct val="107000"/>
                        </a:lnSpc>
                        <a:spcAft>
                          <a:spcPts val="800"/>
                        </a:spcAft>
                      </a:pPr>
                      <a:r>
                        <a:rPr lang="nl-NL" sz="1800" b="1" kern="10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Groep Sustainable walk / High tech campus</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8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Groep Yuverta </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800"/>
                        </a:spcAft>
                      </a:pPr>
                      <a:r>
                        <a:rPr lang="nl-NL" sz="18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Groep prehistorisch dorp</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580705252"/>
                  </a:ext>
                </a:extLst>
              </a:tr>
              <a:tr h="2111819">
                <a:tc>
                  <a:txBody>
                    <a:bodyPr/>
                    <a:lstStyle/>
                    <a:p>
                      <a:pPr>
                        <a:lnSpc>
                          <a:spcPct val="107000"/>
                        </a:lnSpc>
                        <a:spcAft>
                          <a:spcPts val="800"/>
                        </a:spcAft>
                      </a:pPr>
                      <a:r>
                        <a:rPr lang="nl-NL" sz="1800" b="1" kern="100">
                          <a:effectLst/>
                          <a:latin typeface="Calibri" panose="020F0502020204030204" pitchFamily="34" charset="0"/>
                          <a:ea typeface="Calibri" panose="020F0502020204030204" pitchFamily="34" charset="0"/>
                          <a:cs typeface="Times New Roman" panose="02020603050405020304" pitchFamily="18" charset="0"/>
                        </a:rPr>
                        <a:t>Woensdag 8-11</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kern="10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9.00 kennistoets</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Vanaf 10.30 tot 12.30 individuele reflectiegesprekken </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nl-NL"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Als je gesprek is geweest en jullie verslag is ingeleverd mag je naar huis. </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9.00 kennistoets</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Vanaf 10.30 groep werken aan presentatie voor reflectie  </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nl-NL"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Als je presentatie af is en je die hebt laten zien aan docent &amp; jullie verslag is ingeleverd,  mag je naar huis.  </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800"/>
                        </a:spcAft>
                      </a:pPr>
                      <a:r>
                        <a:rPr lang="nl-NL"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9.00 kennistoets</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Vanaf 10.30 groep werken aan presentatie voor reflectie  </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nl-NL"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Als je presentatie af is en je die hebt laten zien aan docent &amp; jullie verslag is ingeleverd, mag je naar huis.  </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791517818"/>
                  </a:ext>
                </a:extLst>
              </a:tr>
              <a:tr h="519677">
                <a:tc>
                  <a:txBody>
                    <a:bodyPr/>
                    <a:lstStyle/>
                    <a:p>
                      <a:pPr>
                        <a:lnSpc>
                          <a:spcPct val="107000"/>
                        </a:lnSpc>
                        <a:spcAft>
                          <a:spcPts val="800"/>
                        </a:spcAft>
                      </a:pPr>
                      <a:r>
                        <a:rPr lang="nl-NL" sz="1800" b="1" kern="100">
                          <a:effectLst/>
                          <a:latin typeface="Calibri" panose="020F0502020204030204" pitchFamily="34" charset="0"/>
                          <a:ea typeface="Calibri" panose="020F0502020204030204" pitchFamily="34" charset="0"/>
                          <a:cs typeface="Times New Roman" panose="02020603050405020304" pitchFamily="18" charset="0"/>
                        </a:rPr>
                        <a:t>Donderdag 9-11</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kern="10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200" kern="10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Groepsevaluatie bij Ron tijdens coach les</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800"/>
                        </a:spcAft>
                      </a:pPr>
                      <a:r>
                        <a:rPr lang="nl-NL"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Groepsevaluatie bij Ron tijdens coach les</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675851978"/>
                  </a:ext>
                </a:extLst>
              </a:tr>
              <a:tr h="1194004">
                <a:tc>
                  <a:txBody>
                    <a:bodyPr/>
                    <a:lstStyle/>
                    <a:p>
                      <a:pPr>
                        <a:lnSpc>
                          <a:spcPct val="107000"/>
                        </a:lnSpc>
                        <a:spcAft>
                          <a:spcPts val="800"/>
                        </a:spcAft>
                      </a:pPr>
                      <a:r>
                        <a:rPr lang="nl-NL" sz="1800" b="1" kern="100">
                          <a:effectLst/>
                          <a:latin typeface="Calibri" panose="020F0502020204030204" pitchFamily="34" charset="0"/>
                          <a:ea typeface="Calibri" panose="020F0502020204030204" pitchFamily="34" charset="0"/>
                          <a:cs typeface="Times New Roman" panose="02020603050405020304" pitchFamily="18" charset="0"/>
                        </a:rPr>
                        <a:t>Vrijdag 10-11</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kern="10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kern="10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kern="10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13.00 groepsevaluatie </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Verder vrij </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Tussen 10.00 en 12.30 individuele reflectiegesprekken</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Verder vrij </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800"/>
                        </a:spcAft>
                      </a:pPr>
                      <a:r>
                        <a:rPr lang="nl-NL"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Tussen 8.30 en 12.30 individuele reflectiegesprekken</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Verder vrij </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794524682"/>
                  </a:ext>
                </a:extLst>
              </a:tr>
              <a:tr h="200704">
                <a:tc gridSpan="4">
                  <a:txBody>
                    <a:bodyPr/>
                    <a:lstStyle/>
                    <a:p>
                      <a:pPr algn="ctr">
                        <a:lnSpc>
                          <a:spcPct val="107000"/>
                        </a:lnSpc>
                        <a:spcAft>
                          <a:spcPts val="800"/>
                        </a:spcAft>
                      </a:pPr>
                      <a:r>
                        <a:rPr lang="nl-NL"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Vrijdag om 23.59 uur deadline inleveren verslag via TEAMS</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4242081643"/>
                  </a:ext>
                </a:extLst>
              </a:tr>
            </a:tbl>
          </a:graphicData>
        </a:graphic>
      </p:graphicFrame>
    </p:spTree>
    <p:extLst>
      <p:ext uri="{BB962C8B-B14F-4D97-AF65-F5344CB8AC3E}">
        <p14:creationId xmlns:p14="http://schemas.microsoft.com/office/powerpoint/2010/main" val="373271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377873D4-D806-A29E-39C1-E9C39B3792EF}"/>
              </a:ext>
            </a:extLst>
          </p:cNvPr>
          <p:cNvSpPr>
            <a:spLocks noGrp="1"/>
          </p:cNvSpPr>
          <p:nvPr>
            <p:ph type="dt" sz="half" idx="10"/>
          </p:nvPr>
        </p:nvSpPr>
        <p:spPr/>
        <p:txBody>
          <a:bodyPr/>
          <a:lstStyle/>
          <a:p>
            <a:fld id="{B6837ED8-77B1-4D92-8A4C-07939ECD182A}" type="datetime1">
              <a:rPr lang="nl-NL" noProof="0" smtClean="0"/>
              <a:t>31-10-2023</a:t>
            </a:fld>
            <a:endParaRPr lang="nl-NL" noProof="0"/>
          </a:p>
        </p:txBody>
      </p:sp>
      <p:sp>
        <p:nvSpPr>
          <p:cNvPr id="4" name="Tijdelijke aanduiding voor voettekst 3">
            <a:extLst>
              <a:ext uri="{FF2B5EF4-FFF2-40B4-BE49-F238E27FC236}">
                <a16:creationId xmlns:a16="http://schemas.microsoft.com/office/drawing/2014/main" id="{FA91C9E3-0138-8F53-E600-09C8464F0867}"/>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8E6AFF0C-CC12-11AC-FA11-CAEB7BFB5D7F}"/>
              </a:ext>
            </a:extLst>
          </p:cNvPr>
          <p:cNvSpPr>
            <a:spLocks noGrp="1"/>
          </p:cNvSpPr>
          <p:nvPr>
            <p:ph type="sldNum" sz="quarter" idx="12"/>
          </p:nvPr>
        </p:nvSpPr>
        <p:spPr/>
        <p:txBody>
          <a:bodyPr/>
          <a:lstStyle/>
          <a:p>
            <a:fld id="{45B76B8B-DE07-48A4-9913-B57A52F2F853}" type="slidenum">
              <a:rPr lang="nl-NL" noProof="0" smtClean="0"/>
              <a:t>5</a:t>
            </a:fld>
            <a:endParaRPr lang="nl-NL" noProof="0"/>
          </a:p>
        </p:txBody>
      </p:sp>
      <p:graphicFrame>
        <p:nvGraphicFramePr>
          <p:cNvPr id="6" name="Tabel 5">
            <a:extLst>
              <a:ext uri="{FF2B5EF4-FFF2-40B4-BE49-F238E27FC236}">
                <a16:creationId xmlns:a16="http://schemas.microsoft.com/office/drawing/2014/main" id="{9E449FD2-EB44-A9D9-5AFC-1A010D5ED69F}"/>
              </a:ext>
            </a:extLst>
          </p:cNvPr>
          <p:cNvGraphicFramePr>
            <a:graphicFrameLocks noGrp="1"/>
          </p:cNvGraphicFramePr>
          <p:nvPr>
            <p:extLst>
              <p:ext uri="{D42A27DB-BD31-4B8C-83A1-F6EECF244321}">
                <p14:modId xmlns:p14="http://schemas.microsoft.com/office/powerpoint/2010/main" val="2279373296"/>
              </p:ext>
            </p:extLst>
          </p:nvPr>
        </p:nvGraphicFramePr>
        <p:xfrm>
          <a:off x="720568" y="485198"/>
          <a:ext cx="5754370" cy="5454650"/>
        </p:xfrm>
        <a:graphic>
          <a:graphicData uri="http://schemas.openxmlformats.org/drawingml/2006/table">
            <a:tbl>
              <a:tblPr firstRow="1" firstCol="1" bandRow="1"/>
              <a:tblGrid>
                <a:gridCol w="433070">
                  <a:extLst>
                    <a:ext uri="{9D8B030D-6E8A-4147-A177-3AD203B41FA5}">
                      <a16:colId xmlns:a16="http://schemas.microsoft.com/office/drawing/2014/main" val="348749605"/>
                    </a:ext>
                  </a:extLst>
                </a:gridCol>
                <a:gridCol w="1993900">
                  <a:extLst>
                    <a:ext uri="{9D8B030D-6E8A-4147-A177-3AD203B41FA5}">
                      <a16:colId xmlns:a16="http://schemas.microsoft.com/office/drawing/2014/main" val="2676099737"/>
                    </a:ext>
                  </a:extLst>
                </a:gridCol>
                <a:gridCol w="2070735">
                  <a:extLst>
                    <a:ext uri="{9D8B030D-6E8A-4147-A177-3AD203B41FA5}">
                      <a16:colId xmlns:a16="http://schemas.microsoft.com/office/drawing/2014/main" val="3304052543"/>
                    </a:ext>
                  </a:extLst>
                </a:gridCol>
                <a:gridCol w="1256665">
                  <a:extLst>
                    <a:ext uri="{9D8B030D-6E8A-4147-A177-3AD203B41FA5}">
                      <a16:colId xmlns:a16="http://schemas.microsoft.com/office/drawing/2014/main" val="2072557711"/>
                    </a:ext>
                  </a:extLst>
                </a:gridCol>
              </a:tblGrid>
              <a:tr h="0">
                <a:tc>
                  <a:txBody>
                    <a:bodyPr/>
                    <a:lstStyle/>
                    <a:p>
                      <a:pPr>
                        <a:lnSpc>
                          <a:spcPct val="107000"/>
                        </a:lnSpc>
                        <a:spcAft>
                          <a:spcPts val="800"/>
                        </a:spcAft>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Naam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Dag en tijdstip</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Door wie</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23576"/>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Celine</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Woensdag 8-11 om 10.30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Pascalle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083840380"/>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Anouk</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Woensdag 8-11 om 10.50</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Pascalle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84275658"/>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Luc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Woensdag 8-11 om 11.15</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Pascalle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06414129"/>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Nick</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Woensdag 8-11 om 11.15</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506403109"/>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Dani</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Woensdag 8-11 om 8.30</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Pascalle</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455300023"/>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Mila</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Woensdag 8-11 om 11.35</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369186559"/>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Gaby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Woensdag 8-11 om 12.00</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Pascalle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693129949"/>
                  </a:ext>
                </a:extLst>
              </a:tr>
              <a:tr h="0">
                <a:tc>
                  <a:txBody>
                    <a:bodyPr/>
                    <a:lstStyle/>
                    <a:p>
                      <a:pPr>
                        <a:lnSpc>
                          <a:spcPct val="107000"/>
                        </a:lnSpc>
                        <a:spcAft>
                          <a:spcPts val="800"/>
                        </a:spcAft>
                      </a:pPr>
                      <a:r>
                        <a:rPr lang="nl-NL" sz="1400" kern="100">
                          <a:effectLst/>
                          <a:latin typeface="Calibri" panose="020F0502020204030204" pitchFamily="34" charset="0"/>
                          <a:ea typeface="Calibri" panose="020F0502020204030204" pitchFamily="34" charset="0"/>
                          <a:cs typeface="Times New Roman" panose="02020603050405020304" pitchFamily="18" charset="0"/>
                        </a:rPr>
                        <a:t>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400" kern="100">
                          <a:effectLst/>
                          <a:latin typeface="Calibri" panose="020F0502020204030204" pitchFamily="34" charset="0"/>
                          <a:ea typeface="Calibri" panose="020F0502020204030204" pitchFamily="34" charset="0"/>
                          <a:cs typeface="Times New Roman" panose="02020603050405020304" pitchFamily="18" charset="0"/>
                        </a:rPr>
                        <a:t>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400" kern="100">
                          <a:effectLst/>
                          <a:latin typeface="Calibri" panose="020F0502020204030204" pitchFamily="34" charset="0"/>
                          <a:ea typeface="Calibri" panose="020F0502020204030204" pitchFamily="34" charset="0"/>
                          <a:cs typeface="Times New Roman" panose="02020603050405020304" pitchFamily="18" charset="0"/>
                        </a:rPr>
                        <a:t>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400" kern="100">
                          <a:effectLst/>
                          <a:latin typeface="Calibri" panose="020F0502020204030204" pitchFamily="34" charset="0"/>
                          <a:ea typeface="Calibri" panose="020F0502020204030204" pitchFamily="34" charset="0"/>
                          <a:cs typeface="Times New Roman" panose="02020603050405020304" pitchFamily="18" charset="0"/>
                        </a:rPr>
                        <a:t>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5120954"/>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Bente</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Vrijdag 10-11 om 8.30</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563501336"/>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Sem</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Vrijdag 10-11 om 8.30</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Pascalle</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450233355"/>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Justin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Vrijdag 10-11 om 8.50</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688618238"/>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Anouk H</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Vrijdag 10-11 om 8.50</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Pascalle</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28396830"/>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Pim</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Vrijdag 10-11 om 9.15</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562945755"/>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Britt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Vrijdag 10-11 om 9.15</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Pascalle</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43924699"/>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Iris</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Vrijdag 10-11 om 9.35</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742693017"/>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Max</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Vrijdag 10-11 om 9.35</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Pascalle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27345512"/>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Wout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Vrijdag 10-11 om 10.00</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4284542386"/>
                  </a:ext>
                </a:extLst>
              </a:tr>
              <a:tr h="0">
                <a:tc>
                  <a:txBody>
                    <a:bodyPr/>
                    <a:lstStyle/>
                    <a:p>
                      <a:pPr>
                        <a:lnSpc>
                          <a:spcPct val="107000"/>
                        </a:lnSpc>
                        <a:spcAft>
                          <a:spcPts val="800"/>
                        </a:spcAft>
                      </a:pPr>
                      <a:r>
                        <a:rPr lang="nl-NL" sz="1400" kern="100">
                          <a:effectLst/>
                          <a:latin typeface="Calibri" panose="020F0502020204030204" pitchFamily="34" charset="0"/>
                          <a:ea typeface="Calibri" panose="020F0502020204030204" pitchFamily="34" charset="0"/>
                          <a:cs typeface="Times New Roman" panose="02020603050405020304" pitchFamily="18" charset="0"/>
                        </a:rPr>
                        <a:t>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400" kern="100">
                          <a:effectLst/>
                          <a:latin typeface="Calibri" panose="020F0502020204030204" pitchFamily="34" charset="0"/>
                          <a:ea typeface="Calibri" panose="020F0502020204030204" pitchFamily="34" charset="0"/>
                          <a:cs typeface="Times New Roman" panose="02020603050405020304" pitchFamily="18" charset="0"/>
                        </a:rPr>
                        <a:t>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400" kern="100">
                          <a:effectLst/>
                          <a:latin typeface="Calibri" panose="020F0502020204030204" pitchFamily="34" charset="0"/>
                          <a:ea typeface="Calibri" panose="020F0502020204030204" pitchFamily="34" charset="0"/>
                          <a:cs typeface="Times New Roman" panose="02020603050405020304" pitchFamily="18" charset="0"/>
                        </a:rPr>
                        <a:t>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400" kern="100">
                          <a:effectLst/>
                          <a:latin typeface="Calibri" panose="020F0502020204030204" pitchFamily="34" charset="0"/>
                          <a:ea typeface="Calibri" panose="020F0502020204030204" pitchFamily="34" charset="0"/>
                          <a:cs typeface="Times New Roman" panose="02020603050405020304" pitchFamily="18" charset="0"/>
                        </a:rPr>
                        <a:t>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364914"/>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Goof</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Vrijdag 10-11 om 10.00</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Pascalle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62302662"/>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David</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Vrijdag 10-11 om 10.20</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113816952"/>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Naomi</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Vrijdag  10-11 om 10.20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Pascalle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895253252"/>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Maud</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Vrijdag 10-11 om 11.15</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Pascalle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179035621"/>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Lenn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Vrijdag 10-11 om 11.40</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Pascalle</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757613075"/>
                  </a:ext>
                </a:extLst>
              </a:tr>
              <a:tr h="0">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Tara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Vrijdag 10-11 om 12.00</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Pascalle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758602955"/>
                  </a:ext>
                </a:extLst>
              </a:tr>
            </a:tbl>
          </a:graphicData>
        </a:graphic>
      </p:graphicFrame>
      <p:sp>
        <p:nvSpPr>
          <p:cNvPr id="9" name="Tekstvak 8">
            <a:extLst>
              <a:ext uri="{FF2B5EF4-FFF2-40B4-BE49-F238E27FC236}">
                <a16:creationId xmlns:a16="http://schemas.microsoft.com/office/drawing/2014/main" id="{477C21DC-0F4F-D43F-0BD1-2A164436F8C0}"/>
              </a:ext>
            </a:extLst>
          </p:cNvPr>
          <p:cNvSpPr txBox="1"/>
          <p:nvPr/>
        </p:nvSpPr>
        <p:spPr>
          <a:xfrm>
            <a:off x="6995547" y="2642076"/>
            <a:ext cx="4475885" cy="3416320"/>
          </a:xfrm>
          <a:prstGeom prst="rect">
            <a:avLst/>
          </a:prstGeom>
          <a:noFill/>
          <a:ln>
            <a:solidFill>
              <a:srgbClr val="92D050"/>
            </a:solidFill>
          </a:ln>
        </p:spPr>
        <p:txBody>
          <a:bodyPr wrap="square">
            <a:spAutoFit/>
          </a:bodyPr>
          <a:lstStyle/>
          <a:p>
            <a:r>
              <a:rPr lang="nl-NL" dirty="0"/>
              <a:t>Spelregels: </a:t>
            </a:r>
          </a:p>
          <a:p>
            <a:r>
              <a:rPr lang="nl-NL" dirty="0"/>
              <a:t>• Niet aanwezig = deze kans verkeken. </a:t>
            </a:r>
          </a:p>
          <a:p>
            <a:r>
              <a:rPr lang="nl-NL" dirty="0"/>
              <a:t>• Ruilen met een andere student mag: doorgeven aan Pascalle! </a:t>
            </a:r>
          </a:p>
          <a:p>
            <a:r>
              <a:rPr lang="nl-NL" dirty="0"/>
              <a:t>• Te laat = deze kans verkeken</a:t>
            </a:r>
          </a:p>
          <a:p>
            <a:r>
              <a:rPr lang="nl-NL" dirty="0"/>
              <a:t>• Ziek = deze kans verkeken</a:t>
            </a:r>
          </a:p>
          <a:p>
            <a:r>
              <a:rPr lang="nl-NL" dirty="0"/>
              <a:t>• Geen voorbereiding of presentatie of bewijzen bij je reflectiegesprek = deze kans verkeken </a:t>
            </a:r>
          </a:p>
          <a:p>
            <a:endParaRPr lang="nl-NL" dirty="0"/>
          </a:p>
          <a:p>
            <a:r>
              <a:rPr lang="nl-NL" dirty="0"/>
              <a:t>Dan heb je week 2 of 3 van periode 2 een herkansing. </a:t>
            </a:r>
          </a:p>
        </p:txBody>
      </p:sp>
    </p:spTree>
    <p:extLst>
      <p:ext uri="{BB962C8B-B14F-4D97-AF65-F5344CB8AC3E}">
        <p14:creationId xmlns:p14="http://schemas.microsoft.com/office/powerpoint/2010/main" val="2469598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D79F33-B105-A4E4-3B1F-B18AE47CAC4E}"/>
              </a:ext>
            </a:extLst>
          </p:cNvPr>
          <p:cNvSpPr>
            <a:spLocks noGrp="1"/>
          </p:cNvSpPr>
          <p:nvPr>
            <p:ph type="title"/>
          </p:nvPr>
        </p:nvSpPr>
        <p:spPr/>
        <p:txBody>
          <a:bodyPr/>
          <a:lstStyle/>
          <a:p>
            <a:r>
              <a:rPr lang="nl-NL" dirty="0"/>
              <a:t>Denk na over je reflectiegesprek! </a:t>
            </a:r>
          </a:p>
        </p:txBody>
      </p:sp>
      <p:sp>
        <p:nvSpPr>
          <p:cNvPr id="3" name="Tijdelijke aanduiding voor datum 2">
            <a:extLst>
              <a:ext uri="{FF2B5EF4-FFF2-40B4-BE49-F238E27FC236}">
                <a16:creationId xmlns:a16="http://schemas.microsoft.com/office/drawing/2014/main" id="{B9D08650-8E18-9006-A16E-98CCF317188A}"/>
              </a:ext>
            </a:extLst>
          </p:cNvPr>
          <p:cNvSpPr>
            <a:spLocks noGrp="1"/>
          </p:cNvSpPr>
          <p:nvPr>
            <p:ph type="dt" sz="half" idx="10"/>
          </p:nvPr>
        </p:nvSpPr>
        <p:spPr/>
        <p:txBody>
          <a:bodyPr/>
          <a:lstStyle/>
          <a:p>
            <a:fld id="{B6837ED8-77B1-4D92-8A4C-07939ECD182A}" type="datetime1">
              <a:rPr lang="nl-NL" noProof="0" smtClean="0"/>
              <a:t>31-10-2023</a:t>
            </a:fld>
            <a:endParaRPr lang="nl-NL" noProof="0"/>
          </a:p>
        </p:txBody>
      </p:sp>
      <p:sp>
        <p:nvSpPr>
          <p:cNvPr id="5" name="Tijdelijke aanduiding voor dianummer 4">
            <a:extLst>
              <a:ext uri="{FF2B5EF4-FFF2-40B4-BE49-F238E27FC236}">
                <a16:creationId xmlns:a16="http://schemas.microsoft.com/office/drawing/2014/main" id="{49CE75FD-DB16-3AF1-04FA-187CE7EEA9D4}"/>
              </a:ext>
            </a:extLst>
          </p:cNvPr>
          <p:cNvSpPr>
            <a:spLocks noGrp="1"/>
          </p:cNvSpPr>
          <p:nvPr>
            <p:ph type="sldNum" sz="quarter" idx="12"/>
          </p:nvPr>
        </p:nvSpPr>
        <p:spPr/>
        <p:txBody>
          <a:bodyPr/>
          <a:lstStyle/>
          <a:p>
            <a:fld id="{45B76B8B-DE07-48A4-9913-B57A52F2F853}" type="slidenum">
              <a:rPr lang="nl-NL" noProof="0" smtClean="0"/>
              <a:t>6</a:t>
            </a:fld>
            <a:endParaRPr lang="nl-NL" noProof="0"/>
          </a:p>
        </p:txBody>
      </p:sp>
      <p:sp>
        <p:nvSpPr>
          <p:cNvPr id="7" name="Tekstvak 6">
            <a:extLst>
              <a:ext uri="{FF2B5EF4-FFF2-40B4-BE49-F238E27FC236}">
                <a16:creationId xmlns:a16="http://schemas.microsoft.com/office/drawing/2014/main" id="{A1B4C789-123E-6725-6E1D-D17DA9A42167}"/>
              </a:ext>
            </a:extLst>
          </p:cNvPr>
          <p:cNvSpPr txBox="1"/>
          <p:nvPr/>
        </p:nvSpPr>
        <p:spPr>
          <a:xfrm>
            <a:off x="371476" y="1153690"/>
            <a:ext cx="4701748" cy="4801314"/>
          </a:xfrm>
          <a:prstGeom prst="rect">
            <a:avLst/>
          </a:prstGeom>
          <a:noFill/>
        </p:spPr>
        <p:txBody>
          <a:bodyPr wrap="square">
            <a:spAutoFit/>
          </a:bodyPr>
          <a:lstStyle/>
          <a:p>
            <a:pPr marL="285750" indent="-285750">
              <a:buFont typeface="Arial" panose="020B0604020202020204" pitchFamily="34" charset="0"/>
              <a:buChar char="•"/>
            </a:pPr>
            <a:r>
              <a:rPr lang="nl-NL" dirty="0"/>
              <a:t>Gedurende de uitvoering van het evenement verzamel je </a:t>
            </a:r>
            <a:r>
              <a:rPr lang="nl-NL" dirty="0">
                <a:highlight>
                  <a:srgbClr val="FFFF00"/>
                </a:highlight>
              </a:rPr>
              <a:t>bewijsstukken </a:t>
            </a:r>
            <a:r>
              <a:rPr lang="nl-NL" dirty="0"/>
              <a:t>om aan te tonen hoe je aan de gestelde leerdoelen hebt gewerkt.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Gebruik daarvoor de onderdelen uit dit beoordelingsformulier.</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Tijdens je mondelinge toelichting neem je de beoordelaar mee in het verloop van het evenement.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Je maakt hiervoor een </a:t>
            </a:r>
            <a:r>
              <a:rPr lang="nl-NL" dirty="0">
                <a:highlight>
                  <a:srgbClr val="FFFF00"/>
                </a:highlight>
              </a:rPr>
              <a:t>presentatie of kiest een andere vorm.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Jouw mondelinge toelichting duurt maximaal 10 minuten. </a:t>
            </a:r>
          </a:p>
        </p:txBody>
      </p:sp>
      <p:pic>
        <p:nvPicPr>
          <p:cNvPr id="9" name="Afbeelding 8">
            <a:extLst>
              <a:ext uri="{FF2B5EF4-FFF2-40B4-BE49-F238E27FC236}">
                <a16:creationId xmlns:a16="http://schemas.microsoft.com/office/drawing/2014/main" id="{7F7F5630-8DD5-620F-49A3-368C821A7C49}"/>
              </a:ext>
            </a:extLst>
          </p:cNvPr>
          <p:cNvPicPr>
            <a:picLocks noChangeAspect="1"/>
          </p:cNvPicPr>
          <p:nvPr/>
        </p:nvPicPr>
        <p:blipFill rotWithShape="1">
          <a:blip r:embed="rId2"/>
          <a:srcRect l="39914" t="36063" r="39310" b="22911"/>
          <a:stretch/>
        </p:blipFill>
        <p:spPr>
          <a:xfrm>
            <a:off x="5592000" y="966653"/>
            <a:ext cx="5060431" cy="5620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5821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444212" y="392207"/>
            <a:ext cx="10108030" cy="1160403"/>
          </a:xfrm>
        </p:spPr>
        <p:txBody>
          <a:bodyPr/>
          <a:lstStyle/>
          <a:p>
            <a:r>
              <a:rPr lang="nl-NL" dirty="0"/>
              <a:t>Beoordelingsformulier Praktijk</a:t>
            </a:r>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7</a:t>
            </a:fld>
            <a:endParaRPr lang="nl-NL" noProof="0"/>
          </a:p>
        </p:txBody>
      </p:sp>
      <p:sp>
        <p:nvSpPr>
          <p:cNvPr id="8" name="Tekstvak 7">
            <a:extLst>
              <a:ext uri="{FF2B5EF4-FFF2-40B4-BE49-F238E27FC236}">
                <a16:creationId xmlns:a16="http://schemas.microsoft.com/office/drawing/2014/main" id="{236DD319-B717-115D-3732-6E8FEEAEAF01}"/>
              </a:ext>
            </a:extLst>
          </p:cNvPr>
          <p:cNvSpPr txBox="1"/>
          <p:nvPr/>
        </p:nvSpPr>
        <p:spPr>
          <a:xfrm>
            <a:off x="371476" y="1130610"/>
            <a:ext cx="10108030" cy="4826386"/>
          </a:xfrm>
          <a:prstGeom prst="rect">
            <a:avLst/>
          </a:prstGeom>
          <a:noFill/>
        </p:spPr>
        <p:txBody>
          <a:bodyPr wrap="square">
            <a:spAutoFit/>
          </a:bodyPr>
          <a:lstStyle/>
          <a:p>
            <a:pPr>
              <a:spcBef>
                <a:spcPts val="200"/>
              </a:spcBef>
            </a:pPr>
            <a:r>
              <a:rPr lang="nl-NL" sz="3200" b="1" dirty="0">
                <a:effectLst/>
                <a:latin typeface="Calibri Light" panose="020F0302020204030204" pitchFamily="34" charset="0"/>
                <a:ea typeface="Times New Roman" panose="02020603050405020304" pitchFamily="18" charset="0"/>
                <a:cs typeface="Times New Roman" panose="02020603050405020304" pitchFamily="18" charset="0"/>
              </a:rPr>
              <a:t>Beoordeling </a:t>
            </a:r>
          </a:p>
          <a:p>
            <a:pPr>
              <a:lnSpc>
                <a:spcPct val="107000"/>
              </a:lnSpc>
              <a:spcAft>
                <a:spcPts val="800"/>
              </a:spcAft>
            </a:pPr>
            <a:r>
              <a:rPr lang="nl-NL" sz="1800" dirty="0">
                <a:effectLst/>
                <a:latin typeface="Arial" panose="020B0604020202020204" pitchFamily="34" charset="0"/>
                <a:ea typeface="Calibri" panose="020F0502020204030204" pitchFamily="34" charset="0"/>
                <a:cs typeface="Times New Roman" panose="02020603050405020304" pitchFamily="18" charset="0"/>
              </a:rPr>
              <a:t>De beoordeling van de uitvoering van het project Evenementen bestaat uit 2 onderdelen: de uitvoering van het evenement en het reflectiegesprek. Het reflectiegesprek vindt plaats na de uitvoering van het evenement en houdt in dat je een mondelinge toelichting geeft aan de beoordelaar op het evenement en jouw rol daarin. Na jouw toelichting volgt een kort gesprek. </a:t>
            </a:r>
          </a:p>
          <a:p>
            <a:pPr>
              <a:lnSpc>
                <a:spcPct val="107000"/>
              </a:lnSpc>
              <a:spcAft>
                <a:spcPts val="800"/>
              </a:spcAft>
            </a:pPr>
            <a:r>
              <a:rPr lang="nl-NL" sz="1800" b="1" dirty="0">
                <a:effectLst/>
                <a:latin typeface="Arial" panose="020B0604020202020204" pitchFamily="34" charset="0"/>
                <a:ea typeface="Calibri" panose="020F0502020204030204" pitchFamily="34" charset="0"/>
                <a:cs typeface="Times New Roman" panose="02020603050405020304" pitchFamily="18" charset="0"/>
              </a:rPr>
              <a:t>Voorbereiding op reflectiegesprek</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Arial" panose="020B0604020202020204" pitchFamily="34" charset="0"/>
                <a:ea typeface="Calibri" panose="020F0502020204030204" pitchFamily="34" charset="0"/>
                <a:cs typeface="Times New Roman" panose="02020603050405020304" pitchFamily="18" charset="0"/>
              </a:rPr>
              <a:t>Gedurende de uitvoering van het evenement verzamel je bewijsstukken om aan te tonen hoe je aan de gestelde leerdoelen hebt gewerkt. Gebruik daarvoor de onderdelen uit dit beoordelingsformulier Tijdens je mondelinge toelichting neem je de beoordelaar mee in het verloop van het evenement. Je maakt hiervoor een presentatie of kiest een andere vorm. Jouw mondelinge toelichting duurt maximaal 10 minuten. </a:t>
            </a:r>
          </a:p>
          <a:p>
            <a:pPr>
              <a:lnSpc>
                <a:spcPct val="107000"/>
              </a:lnSpc>
              <a:spcAft>
                <a:spcPts val="800"/>
              </a:spcAft>
            </a:pPr>
            <a:r>
              <a:rPr lang="nl-NL" sz="1800" b="1" dirty="0">
                <a:effectLst/>
                <a:latin typeface="Arial" panose="020B0604020202020204" pitchFamily="34" charset="0"/>
                <a:ea typeface="Calibri" panose="020F0502020204030204" pitchFamily="34" charset="0"/>
                <a:cs typeface="Times New Roman" panose="02020603050405020304" pitchFamily="18" charset="0"/>
              </a:rPr>
              <a:t>Het reflectiegesprek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Arial" panose="020B0604020202020204" pitchFamily="34" charset="0"/>
                <a:ea typeface="Calibri" panose="020F0502020204030204" pitchFamily="34" charset="0"/>
                <a:cs typeface="Times New Roman" panose="02020603050405020304" pitchFamily="18" charset="0"/>
              </a:rPr>
              <a:t>Het gesprek begint met jouw mondeling toelichting. Daarna volgt er een kort gesprek met de beoordelaar. In totaal zal het reflectiegesprek maximaal 15 minuten duren. </a:t>
            </a:r>
          </a:p>
        </p:txBody>
      </p:sp>
    </p:spTree>
    <p:extLst>
      <p:ext uri="{BB962C8B-B14F-4D97-AF65-F5344CB8AC3E}">
        <p14:creationId xmlns:p14="http://schemas.microsoft.com/office/powerpoint/2010/main" val="831077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9EEC1EBC-2A14-1D73-C4CB-70442053A1BC}"/>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8</a:t>
            </a:fld>
            <a:endParaRPr lang="nl-NL" noProof="0"/>
          </a:p>
        </p:txBody>
      </p:sp>
      <p:sp>
        <p:nvSpPr>
          <p:cNvPr id="3" name="Tijdelijke aanduiding voor datum 2">
            <a:extLst>
              <a:ext uri="{FF2B5EF4-FFF2-40B4-BE49-F238E27FC236}">
                <a16:creationId xmlns:a16="http://schemas.microsoft.com/office/drawing/2014/main" id="{2B9BFFA0-B26D-F624-24DC-8B1EBBD01FA3}"/>
              </a:ext>
            </a:extLst>
          </p:cNvPr>
          <p:cNvSpPr>
            <a:spLocks noGrp="1"/>
          </p:cNvSpPr>
          <p:nvPr>
            <p:ph type="dt" sz="half" idx="10"/>
          </p:nvPr>
        </p:nvSpPr>
        <p:spPr/>
        <p:txBody>
          <a:bodyPr/>
          <a:lstStyle/>
          <a:p>
            <a:pPr>
              <a:spcAft>
                <a:spcPts val="600"/>
              </a:spcAft>
            </a:pPr>
            <a:fld id="{C7589DF6-5FCC-4E20-A137-51BC7E33C7E6}" type="datetime1">
              <a:rPr lang="nl-NL" noProof="0" smtClean="0"/>
              <a:pPr>
                <a:spcAft>
                  <a:spcPts val="600"/>
                </a:spcAft>
              </a:pPr>
              <a:t>31-10-2023</a:t>
            </a:fld>
            <a:endParaRPr lang="nl-NL" noProof="0"/>
          </a:p>
        </p:txBody>
      </p:sp>
      <p:graphicFrame>
        <p:nvGraphicFramePr>
          <p:cNvPr id="7" name="Tabel 6">
            <a:extLst>
              <a:ext uri="{FF2B5EF4-FFF2-40B4-BE49-F238E27FC236}">
                <a16:creationId xmlns:a16="http://schemas.microsoft.com/office/drawing/2014/main" id="{11F42768-839F-7D0A-4589-B56AF364E26A}"/>
              </a:ext>
            </a:extLst>
          </p:cNvPr>
          <p:cNvGraphicFramePr>
            <a:graphicFrameLocks noGrp="1"/>
          </p:cNvGraphicFramePr>
          <p:nvPr/>
        </p:nvGraphicFramePr>
        <p:xfrm>
          <a:off x="1511573" y="296862"/>
          <a:ext cx="9168855" cy="5832476"/>
        </p:xfrm>
        <a:graphic>
          <a:graphicData uri="http://schemas.openxmlformats.org/drawingml/2006/table">
            <a:tbl>
              <a:tblPr firstRow="1" firstCol="1" bandRow="1">
                <a:tableStyleId>{69CF1AB2-1976-4502-BF36-3FF5EA218861}</a:tableStyleId>
              </a:tblPr>
              <a:tblGrid>
                <a:gridCol w="2220016">
                  <a:extLst>
                    <a:ext uri="{9D8B030D-6E8A-4147-A177-3AD203B41FA5}">
                      <a16:colId xmlns:a16="http://schemas.microsoft.com/office/drawing/2014/main" val="3612746699"/>
                    </a:ext>
                  </a:extLst>
                </a:gridCol>
                <a:gridCol w="6948839">
                  <a:extLst>
                    <a:ext uri="{9D8B030D-6E8A-4147-A177-3AD203B41FA5}">
                      <a16:colId xmlns:a16="http://schemas.microsoft.com/office/drawing/2014/main" val="1998930920"/>
                    </a:ext>
                  </a:extLst>
                </a:gridCol>
              </a:tblGrid>
              <a:tr h="1458119">
                <a:tc>
                  <a:txBody>
                    <a:bodyPr/>
                    <a:lstStyle/>
                    <a:p>
                      <a:pPr algn="ctr">
                        <a:lnSpc>
                          <a:spcPct val="107000"/>
                        </a:lnSpc>
                        <a:spcAft>
                          <a:spcPts val="800"/>
                        </a:spcAft>
                      </a:pPr>
                      <a:r>
                        <a:rPr lang="nl-NL" sz="2100" b="0" cap="all">
                          <a:effectLst/>
                        </a:rPr>
                        <a:t>1</a:t>
                      </a:r>
                      <a:endParaRPr lang="nl-NL" sz="2300" b="0">
                        <a:effectLst/>
                      </a:endParaRPr>
                    </a:p>
                    <a:p>
                      <a:pPr>
                        <a:lnSpc>
                          <a:spcPct val="107000"/>
                        </a:lnSpc>
                        <a:spcAft>
                          <a:spcPts val="800"/>
                        </a:spcAft>
                      </a:pPr>
                      <a:r>
                        <a:rPr lang="nl-NL" sz="1900" b="0" cap="all">
                          <a:effectLst/>
                        </a:rPr>
                        <a:t>       10 punten</a:t>
                      </a:r>
                      <a:endParaRPr lang="nl-NL" sz="2300" b="0">
                        <a:effectLst/>
                        <a:latin typeface="Arial" panose="020B0604020202020204" pitchFamily="34" charset="0"/>
                        <a:ea typeface="Calibri" panose="020F0502020204030204" pitchFamily="34" charset="0"/>
                        <a:cs typeface="Times New Roman" panose="02020603050405020304" pitchFamily="18" charset="0"/>
                      </a:endParaRPr>
                    </a:p>
                  </a:txBody>
                  <a:tcPr marL="144752" marR="144752" marT="0" marB="0"/>
                </a:tc>
                <a:tc>
                  <a:txBody>
                    <a:bodyPr/>
                    <a:lstStyle/>
                    <a:p>
                      <a:r>
                        <a:rPr lang="nl-NL" sz="2300" b="0">
                          <a:effectLst/>
                        </a:rPr>
                        <a:t>Je zet tijdens een evenement communicatiehulpmiddelen in.</a:t>
                      </a:r>
                    </a:p>
                    <a:p>
                      <a:pPr marL="342900" lvl="0" indent="-342900">
                        <a:buFont typeface="Arial" panose="020B0604020202020204" pitchFamily="34" charset="0"/>
                        <a:buChar char="-"/>
                      </a:pPr>
                      <a:r>
                        <a:rPr lang="nl-NL" sz="2300" b="0">
                          <a:effectLst/>
                        </a:rPr>
                        <a:t>De communicatiemiddelen zijn passend bij het evenement en de doelgroep</a:t>
                      </a:r>
                      <a:r>
                        <a:rPr lang="nl-NL" sz="2100" b="0">
                          <a:effectLst/>
                        </a:rPr>
                        <a:t>.</a:t>
                      </a:r>
                      <a:endParaRPr lang="nl-NL" sz="2300" b="0">
                        <a:effectLst/>
                        <a:latin typeface="Arial" panose="020B0604020202020204" pitchFamily="34" charset="0"/>
                        <a:ea typeface="Calibri" panose="020F0502020204030204" pitchFamily="34" charset="0"/>
                        <a:cs typeface="Times New Roman" panose="02020603050405020304" pitchFamily="18" charset="0"/>
                      </a:endParaRPr>
                    </a:p>
                  </a:txBody>
                  <a:tcPr marL="144752" marR="144752" marT="0" marB="0"/>
                </a:tc>
                <a:extLst>
                  <a:ext uri="{0D108BD9-81ED-4DB2-BD59-A6C34878D82A}">
                    <a16:rowId xmlns:a16="http://schemas.microsoft.com/office/drawing/2014/main" val="3833387019"/>
                  </a:ext>
                </a:extLst>
              </a:tr>
              <a:tr h="1458119">
                <a:tc>
                  <a:txBody>
                    <a:bodyPr/>
                    <a:lstStyle/>
                    <a:p>
                      <a:pPr algn="ctr">
                        <a:lnSpc>
                          <a:spcPct val="107000"/>
                        </a:lnSpc>
                        <a:spcAft>
                          <a:spcPts val="800"/>
                        </a:spcAft>
                      </a:pPr>
                      <a:r>
                        <a:rPr lang="nl-NL" sz="2100" b="0" cap="all">
                          <a:effectLst/>
                        </a:rPr>
                        <a:t>2</a:t>
                      </a:r>
                      <a:endParaRPr lang="nl-NL" sz="2300" b="0">
                        <a:effectLst/>
                      </a:endParaRPr>
                    </a:p>
                    <a:p>
                      <a:pPr>
                        <a:lnSpc>
                          <a:spcPct val="107000"/>
                        </a:lnSpc>
                        <a:spcAft>
                          <a:spcPts val="800"/>
                        </a:spcAft>
                      </a:pPr>
                      <a:r>
                        <a:rPr lang="nl-NL" sz="1900" b="0" cap="all">
                          <a:effectLst/>
                        </a:rPr>
                        <a:t>       15 Punten</a:t>
                      </a:r>
                      <a:endParaRPr lang="nl-NL" sz="2300" b="0">
                        <a:effectLst/>
                        <a:latin typeface="Arial" panose="020B0604020202020204" pitchFamily="34" charset="0"/>
                        <a:ea typeface="Calibri" panose="020F0502020204030204" pitchFamily="34" charset="0"/>
                        <a:cs typeface="Times New Roman" panose="02020603050405020304" pitchFamily="18" charset="0"/>
                      </a:endParaRPr>
                    </a:p>
                  </a:txBody>
                  <a:tcPr marL="144752" marR="144752" marT="0" marB="0"/>
                </a:tc>
                <a:tc>
                  <a:txBody>
                    <a:bodyPr/>
                    <a:lstStyle/>
                    <a:p>
                      <a:r>
                        <a:rPr lang="nl-NL" sz="2300" b="0">
                          <a:effectLst/>
                        </a:rPr>
                        <a:t>Je assisteert bij de opbouw van een kleinschalig evenement</a:t>
                      </a:r>
                    </a:p>
                    <a:p>
                      <a:pPr marL="342900" lvl="0" indent="-342900">
                        <a:buFont typeface="Arial" panose="020B0604020202020204" pitchFamily="34" charset="0"/>
                        <a:buChar char="-"/>
                      </a:pPr>
                      <a:r>
                        <a:rPr lang="nl-NL" sz="2300" b="0">
                          <a:effectLst/>
                        </a:rPr>
                        <a:t>Het evenement is opgebouwd volgens de afspraken en richtlijnen.</a:t>
                      </a:r>
                      <a:endParaRPr lang="nl-NL" sz="2300" b="0">
                        <a:effectLst/>
                        <a:latin typeface="Arial" panose="020B0604020202020204" pitchFamily="34" charset="0"/>
                        <a:ea typeface="Calibri" panose="020F0502020204030204" pitchFamily="34" charset="0"/>
                        <a:cs typeface="Times New Roman" panose="02020603050405020304" pitchFamily="18" charset="0"/>
                      </a:endParaRPr>
                    </a:p>
                  </a:txBody>
                  <a:tcPr marL="144752" marR="144752" marT="0" marB="0"/>
                </a:tc>
                <a:extLst>
                  <a:ext uri="{0D108BD9-81ED-4DB2-BD59-A6C34878D82A}">
                    <a16:rowId xmlns:a16="http://schemas.microsoft.com/office/drawing/2014/main" val="1148858361"/>
                  </a:ext>
                </a:extLst>
              </a:tr>
              <a:tr h="1814724">
                <a:tc>
                  <a:txBody>
                    <a:bodyPr/>
                    <a:lstStyle/>
                    <a:p>
                      <a:pPr algn="ctr">
                        <a:lnSpc>
                          <a:spcPct val="107000"/>
                        </a:lnSpc>
                        <a:spcAft>
                          <a:spcPts val="800"/>
                        </a:spcAft>
                      </a:pPr>
                      <a:r>
                        <a:rPr lang="nl-NL" sz="2100" b="0" cap="all">
                          <a:effectLst/>
                        </a:rPr>
                        <a:t>3</a:t>
                      </a:r>
                      <a:endParaRPr lang="nl-NL" sz="2300" b="0">
                        <a:effectLst/>
                      </a:endParaRPr>
                    </a:p>
                    <a:p>
                      <a:pPr algn="ctr">
                        <a:lnSpc>
                          <a:spcPct val="107000"/>
                        </a:lnSpc>
                        <a:spcAft>
                          <a:spcPts val="800"/>
                        </a:spcAft>
                      </a:pPr>
                      <a:r>
                        <a:rPr lang="nl-NL" sz="1900" b="0" cap="all">
                          <a:effectLst/>
                        </a:rPr>
                        <a:t>15 punten</a:t>
                      </a:r>
                      <a:endParaRPr lang="nl-NL" sz="2300" b="0">
                        <a:effectLst/>
                        <a:latin typeface="Arial" panose="020B0604020202020204" pitchFamily="34" charset="0"/>
                        <a:ea typeface="Calibri" panose="020F0502020204030204" pitchFamily="34" charset="0"/>
                        <a:cs typeface="Times New Roman" panose="02020603050405020304" pitchFamily="18" charset="0"/>
                      </a:endParaRPr>
                    </a:p>
                  </a:txBody>
                  <a:tcPr marL="144752" marR="144752" marT="0" marB="0"/>
                </a:tc>
                <a:tc>
                  <a:txBody>
                    <a:bodyPr/>
                    <a:lstStyle/>
                    <a:p>
                      <a:r>
                        <a:rPr lang="nl-NL" sz="2300" b="0">
                          <a:effectLst/>
                        </a:rPr>
                        <a:t>Je levert een bijdrage aan activiteiten tijdens het evenement</a:t>
                      </a:r>
                    </a:p>
                    <a:p>
                      <a:pPr marL="342900" lvl="0" indent="-342900">
                        <a:buFont typeface="Arial" panose="020B0604020202020204" pitchFamily="34" charset="0"/>
                        <a:buChar char="-"/>
                      </a:pPr>
                      <a:r>
                        <a:rPr lang="nl-NL" sz="2300" b="0">
                          <a:effectLst/>
                        </a:rPr>
                        <a:t>Je bent actief betrokken bij de uitvoering van het evenement en de activiteiten die daarbij horen.</a:t>
                      </a:r>
                      <a:endParaRPr lang="nl-NL" sz="2300" b="0">
                        <a:effectLst/>
                        <a:latin typeface="Arial" panose="020B0604020202020204" pitchFamily="34" charset="0"/>
                        <a:ea typeface="Calibri" panose="020F0502020204030204" pitchFamily="34" charset="0"/>
                        <a:cs typeface="Times New Roman" panose="02020603050405020304" pitchFamily="18" charset="0"/>
                      </a:endParaRPr>
                    </a:p>
                  </a:txBody>
                  <a:tcPr marL="144752" marR="144752" marT="0" marB="0"/>
                </a:tc>
                <a:extLst>
                  <a:ext uri="{0D108BD9-81ED-4DB2-BD59-A6C34878D82A}">
                    <a16:rowId xmlns:a16="http://schemas.microsoft.com/office/drawing/2014/main" val="1714458007"/>
                  </a:ext>
                </a:extLst>
              </a:tr>
              <a:tr h="1101514">
                <a:tc>
                  <a:txBody>
                    <a:bodyPr/>
                    <a:lstStyle/>
                    <a:p>
                      <a:pPr algn="ctr">
                        <a:lnSpc>
                          <a:spcPct val="107000"/>
                        </a:lnSpc>
                        <a:spcAft>
                          <a:spcPts val="800"/>
                        </a:spcAft>
                      </a:pPr>
                      <a:r>
                        <a:rPr lang="nl-NL" sz="2100" b="0" cap="all">
                          <a:effectLst/>
                        </a:rPr>
                        <a:t>4</a:t>
                      </a:r>
                      <a:endParaRPr lang="nl-NL" sz="2300" b="0">
                        <a:effectLst/>
                      </a:endParaRPr>
                    </a:p>
                    <a:p>
                      <a:pPr algn="ctr">
                        <a:lnSpc>
                          <a:spcPct val="107000"/>
                        </a:lnSpc>
                        <a:spcAft>
                          <a:spcPts val="800"/>
                        </a:spcAft>
                      </a:pPr>
                      <a:r>
                        <a:rPr lang="nl-NL" sz="1900" b="0" cap="all">
                          <a:effectLst/>
                        </a:rPr>
                        <a:t>15 punten</a:t>
                      </a:r>
                      <a:endParaRPr lang="nl-NL" sz="2300" b="0">
                        <a:effectLst/>
                        <a:latin typeface="Arial" panose="020B0604020202020204" pitchFamily="34" charset="0"/>
                        <a:ea typeface="Calibri" panose="020F0502020204030204" pitchFamily="34" charset="0"/>
                        <a:cs typeface="Times New Roman" panose="02020603050405020304" pitchFamily="18" charset="0"/>
                      </a:endParaRPr>
                    </a:p>
                  </a:txBody>
                  <a:tcPr marL="144752" marR="144752" marT="0" marB="0"/>
                </a:tc>
                <a:tc>
                  <a:txBody>
                    <a:bodyPr/>
                    <a:lstStyle/>
                    <a:p>
                      <a:r>
                        <a:rPr lang="nl-NL" sz="2300" b="0">
                          <a:effectLst/>
                        </a:rPr>
                        <a:t>Je assisteert bij de afbouw van een evenement.</a:t>
                      </a:r>
                    </a:p>
                    <a:p>
                      <a:pPr marL="342900" lvl="0" indent="-342900">
                        <a:buFont typeface="Arial" panose="020B0604020202020204" pitchFamily="34" charset="0"/>
                        <a:buChar char="-"/>
                      </a:pPr>
                      <a:r>
                        <a:rPr lang="nl-NL" sz="2300" b="0">
                          <a:effectLst/>
                        </a:rPr>
                        <a:t>Het evenement is afgebouwd volgens de afspraken en richtlijnen.</a:t>
                      </a:r>
                      <a:endParaRPr lang="nl-NL" sz="2300" b="0">
                        <a:effectLst/>
                        <a:latin typeface="Arial" panose="020B0604020202020204" pitchFamily="34" charset="0"/>
                        <a:ea typeface="Calibri" panose="020F0502020204030204" pitchFamily="34" charset="0"/>
                        <a:cs typeface="Times New Roman" panose="02020603050405020304" pitchFamily="18" charset="0"/>
                      </a:endParaRPr>
                    </a:p>
                  </a:txBody>
                  <a:tcPr marL="144752" marR="144752" marT="0" marB="0"/>
                </a:tc>
                <a:extLst>
                  <a:ext uri="{0D108BD9-81ED-4DB2-BD59-A6C34878D82A}">
                    <a16:rowId xmlns:a16="http://schemas.microsoft.com/office/drawing/2014/main" val="4223589187"/>
                  </a:ext>
                </a:extLst>
              </a:tr>
            </a:tbl>
          </a:graphicData>
        </a:graphic>
      </p:graphicFrame>
    </p:spTree>
    <p:extLst>
      <p:ext uri="{BB962C8B-B14F-4D97-AF65-F5344CB8AC3E}">
        <p14:creationId xmlns:p14="http://schemas.microsoft.com/office/powerpoint/2010/main" val="2417867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9EEC1EBC-2A14-1D73-C4CB-70442053A1BC}"/>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9</a:t>
            </a:fld>
            <a:endParaRPr lang="nl-NL" noProof="0"/>
          </a:p>
        </p:txBody>
      </p:sp>
      <p:sp>
        <p:nvSpPr>
          <p:cNvPr id="3" name="Tijdelijke aanduiding voor datum 2">
            <a:extLst>
              <a:ext uri="{FF2B5EF4-FFF2-40B4-BE49-F238E27FC236}">
                <a16:creationId xmlns:a16="http://schemas.microsoft.com/office/drawing/2014/main" id="{2B9BFFA0-B26D-F624-24DC-8B1EBBD01FA3}"/>
              </a:ext>
            </a:extLst>
          </p:cNvPr>
          <p:cNvSpPr>
            <a:spLocks noGrp="1"/>
          </p:cNvSpPr>
          <p:nvPr>
            <p:ph type="dt" sz="half" idx="10"/>
          </p:nvPr>
        </p:nvSpPr>
        <p:spPr/>
        <p:txBody>
          <a:bodyPr/>
          <a:lstStyle/>
          <a:p>
            <a:pPr>
              <a:spcAft>
                <a:spcPts val="600"/>
              </a:spcAft>
            </a:pPr>
            <a:fld id="{C7589DF6-5FCC-4E20-A137-51BC7E33C7E6}" type="datetime1">
              <a:rPr lang="nl-NL" noProof="0" smtClean="0"/>
              <a:pPr>
                <a:spcAft>
                  <a:spcPts val="600"/>
                </a:spcAft>
              </a:pPr>
              <a:t>31-10-2023</a:t>
            </a:fld>
            <a:endParaRPr lang="nl-NL" noProof="0"/>
          </a:p>
        </p:txBody>
      </p:sp>
      <p:graphicFrame>
        <p:nvGraphicFramePr>
          <p:cNvPr id="4" name="Tabel 3">
            <a:extLst>
              <a:ext uri="{FF2B5EF4-FFF2-40B4-BE49-F238E27FC236}">
                <a16:creationId xmlns:a16="http://schemas.microsoft.com/office/drawing/2014/main" id="{FBEEF2F9-9B11-AFA6-6E8A-8486CC4A61C9}"/>
              </a:ext>
            </a:extLst>
          </p:cNvPr>
          <p:cNvGraphicFramePr>
            <a:graphicFrameLocks noGrp="1"/>
          </p:cNvGraphicFramePr>
          <p:nvPr/>
        </p:nvGraphicFramePr>
        <p:xfrm>
          <a:off x="1033618" y="370434"/>
          <a:ext cx="10124761" cy="5832477"/>
        </p:xfrm>
        <a:graphic>
          <a:graphicData uri="http://schemas.openxmlformats.org/drawingml/2006/table">
            <a:tbl>
              <a:tblPr firstRow="1" firstCol="1" bandRow="1">
                <a:tableStyleId>{69CF1AB2-1976-4502-BF36-3FF5EA218861}</a:tableStyleId>
              </a:tblPr>
              <a:tblGrid>
                <a:gridCol w="1509639">
                  <a:extLst>
                    <a:ext uri="{9D8B030D-6E8A-4147-A177-3AD203B41FA5}">
                      <a16:colId xmlns:a16="http://schemas.microsoft.com/office/drawing/2014/main" val="3736370707"/>
                    </a:ext>
                  </a:extLst>
                </a:gridCol>
                <a:gridCol w="8615122">
                  <a:extLst>
                    <a:ext uri="{9D8B030D-6E8A-4147-A177-3AD203B41FA5}">
                      <a16:colId xmlns:a16="http://schemas.microsoft.com/office/drawing/2014/main" val="3275473304"/>
                    </a:ext>
                  </a:extLst>
                </a:gridCol>
              </a:tblGrid>
              <a:tr h="1232503">
                <a:tc>
                  <a:txBody>
                    <a:bodyPr/>
                    <a:lstStyle/>
                    <a:p>
                      <a:pPr algn="ctr">
                        <a:lnSpc>
                          <a:spcPct val="107000"/>
                        </a:lnSpc>
                        <a:spcAft>
                          <a:spcPts val="800"/>
                        </a:spcAft>
                      </a:pPr>
                      <a:r>
                        <a:rPr lang="nl-NL" sz="1700" b="0" cap="all">
                          <a:effectLst/>
                        </a:rPr>
                        <a:t>5</a:t>
                      </a:r>
                      <a:endParaRPr lang="nl-NL" sz="1900" b="0">
                        <a:effectLst/>
                      </a:endParaRPr>
                    </a:p>
                    <a:p>
                      <a:pPr algn="ctr">
                        <a:lnSpc>
                          <a:spcPct val="107000"/>
                        </a:lnSpc>
                        <a:spcAft>
                          <a:spcPts val="800"/>
                        </a:spcAft>
                      </a:pPr>
                      <a:r>
                        <a:rPr lang="nl-NL" sz="1600" b="0" cap="all">
                          <a:effectLst/>
                        </a:rPr>
                        <a:t>10 punten</a:t>
                      </a:r>
                      <a:endParaRPr lang="nl-NL" sz="1900" b="0">
                        <a:effectLst/>
                        <a:latin typeface="Arial" panose="020B0604020202020204" pitchFamily="34" charset="0"/>
                        <a:ea typeface="Calibri" panose="020F0502020204030204" pitchFamily="34" charset="0"/>
                        <a:cs typeface="Times New Roman" panose="02020603050405020304" pitchFamily="18" charset="0"/>
                      </a:endParaRPr>
                    </a:p>
                  </a:txBody>
                  <a:tcPr marL="119531" marR="119531" marT="0" marB="0"/>
                </a:tc>
                <a:tc>
                  <a:txBody>
                    <a:bodyPr/>
                    <a:lstStyle/>
                    <a:p>
                      <a:r>
                        <a:rPr lang="nl-NL" sz="1900" b="0">
                          <a:effectLst/>
                        </a:rPr>
                        <a:t>Je presenteert overtuigend en met verdieping  voor publiek (bezoekers van het evenement).</a:t>
                      </a:r>
                    </a:p>
                    <a:p>
                      <a:pPr marL="342900" lvl="0" indent="-342900">
                        <a:buFont typeface="Arial" panose="020B0604020202020204" pitchFamily="34" charset="0"/>
                        <a:buChar char="-"/>
                      </a:pPr>
                      <a:r>
                        <a:rPr lang="nl-NL" sz="1900" b="0">
                          <a:effectLst/>
                        </a:rPr>
                        <a:t>Je staat mensen op een professionele manier te woord, waarbij je taalgebruik afgestemd is op de omgeving.</a:t>
                      </a:r>
                      <a:endParaRPr lang="nl-NL" sz="1900" b="0">
                        <a:effectLst/>
                        <a:latin typeface="Arial" panose="020B0604020202020204" pitchFamily="34" charset="0"/>
                        <a:ea typeface="Calibri" panose="020F0502020204030204" pitchFamily="34" charset="0"/>
                        <a:cs typeface="Times New Roman" panose="02020603050405020304" pitchFamily="18" charset="0"/>
                      </a:endParaRPr>
                    </a:p>
                  </a:txBody>
                  <a:tcPr marL="119531" marR="119531" marT="0" marB="0"/>
                </a:tc>
                <a:extLst>
                  <a:ext uri="{0D108BD9-81ED-4DB2-BD59-A6C34878D82A}">
                    <a16:rowId xmlns:a16="http://schemas.microsoft.com/office/drawing/2014/main" val="3800410346"/>
                  </a:ext>
                </a:extLst>
              </a:tr>
              <a:tr h="1684842">
                <a:tc>
                  <a:txBody>
                    <a:bodyPr/>
                    <a:lstStyle/>
                    <a:p>
                      <a:pPr algn="ctr">
                        <a:lnSpc>
                          <a:spcPct val="107000"/>
                        </a:lnSpc>
                        <a:spcAft>
                          <a:spcPts val="800"/>
                        </a:spcAft>
                      </a:pPr>
                      <a:r>
                        <a:rPr lang="nl-NL" sz="1700" b="0" cap="all">
                          <a:effectLst/>
                        </a:rPr>
                        <a:t>6</a:t>
                      </a:r>
                      <a:endParaRPr lang="nl-NL" sz="1900" b="0">
                        <a:effectLst/>
                      </a:endParaRPr>
                    </a:p>
                    <a:p>
                      <a:pPr algn="ctr">
                        <a:lnSpc>
                          <a:spcPct val="107000"/>
                        </a:lnSpc>
                        <a:spcAft>
                          <a:spcPts val="800"/>
                        </a:spcAft>
                      </a:pPr>
                      <a:r>
                        <a:rPr lang="nl-NL" sz="1600" b="0" cap="all">
                          <a:effectLst/>
                        </a:rPr>
                        <a:t>15 punten</a:t>
                      </a:r>
                      <a:endParaRPr lang="nl-NL" sz="1900" b="0">
                        <a:effectLst/>
                      </a:endParaRPr>
                    </a:p>
                    <a:p>
                      <a:pPr algn="ctr">
                        <a:lnSpc>
                          <a:spcPct val="107000"/>
                        </a:lnSpc>
                        <a:spcAft>
                          <a:spcPts val="800"/>
                        </a:spcAft>
                      </a:pPr>
                      <a:r>
                        <a:rPr lang="nl-NL" sz="1700" b="0" cap="all">
                          <a:effectLst/>
                        </a:rPr>
                        <a:t> </a:t>
                      </a:r>
                      <a:endParaRPr lang="nl-NL" sz="1900" b="0">
                        <a:effectLst/>
                      </a:endParaRPr>
                    </a:p>
                    <a:p>
                      <a:r>
                        <a:rPr lang="nl-NL" sz="1700" b="0" cap="all">
                          <a:effectLst/>
                        </a:rPr>
                        <a:t> </a:t>
                      </a:r>
                      <a:endParaRPr lang="nl-NL" sz="1900" b="0">
                        <a:effectLst/>
                        <a:latin typeface="Arial" panose="020B0604020202020204" pitchFamily="34" charset="0"/>
                        <a:ea typeface="Calibri" panose="020F0502020204030204" pitchFamily="34" charset="0"/>
                        <a:cs typeface="Times New Roman" panose="02020603050405020304" pitchFamily="18" charset="0"/>
                      </a:endParaRPr>
                    </a:p>
                  </a:txBody>
                  <a:tcPr marL="119531" marR="119531" marT="0" marB="0"/>
                </a:tc>
                <a:tc>
                  <a:txBody>
                    <a:bodyPr/>
                    <a:lstStyle/>
                    <a:p>
                      <a:r>
                        <a:rPr lang="nl-NL" sz="1900" b="0">
                          <a:effectLst/>
                        </a:rPr>
                        <a:t>Je neemt tijdens de uitvoering van je evenement een professionele beroepshouding aan.</a:t>
                      </a:r>
                    </a:p>
                    <a:p>
                      <a:pPr marL="342900" lvl="0" indent="-342900">
                        <a:buFont typeface="Arial" panose="020B0604020202020204" pitchFamily="34" charset="0"/>
                        <a:buChar char="-"/>
                      </a:pPr>
                      <a:r>
                        <a:rPr lang="nl-NL" sz="1900" b="0">
                          <a:effectLst/>
                        </a:rPr>
                        <a:t>Je gedraagt je professioneel, communiceert goed met elkaar, opdrachtgever en publiek.  </a:t>
                      </a:r>
                      <a:endParaRPr lang="nl-NL" sz="1900" b="0">
                        <a:effectLst/>
                        <a:latin typeface="Arial" panose="020B0604020202020204" pitchFamily="34" charset="0"/>
                        <a:ea typeface="Calibri" panose="020F0502020204030204" pitchFamily="34" charset="0"/>
                        <a:cs typeface="Times New Roman" panose="02020603050405020304" pitchFamily="18" charset="0"/>
                      </a:endParaRPr>
                    </a:p>
                  </a:txBody>
                  <a:tcPr marL="119531" marR="119531" marT="0" marB="0"/>
                </a:tc>
                <a:extLst>
                  <a:ext uri="{0D108BD9-81ED-4DB2-BD59-A6C34878D82A}">
                    <a16:rowId xmlns:a16="http://schemas.microsoft.com/office/drawing/2014/main" val="3455803303"/>
                  </a:ext>
                </a:extLst>
              </a:tr>
              <a:tr h="1974817">
                <a:tc>
                  <a:txBody>
                    <a:bodyPr/>
                    <a:lstStyle/>
                    <a:p>
                      <a:pPr algn="ctr">
                        <a:lnSpc>
                          <a:spcPct val="107000"/>
                        </a:lnSpc>
                        <a:spcAft>
                          <a:spcPts val="800"/>
                        </a:spcAft>
                      </a:pPr>
                      <a:r>
                        <a:rPr lang="nl-NL" sz="1700" b="0" cap="all">
                          <a:effectLst/>
                        </a:rPr>
                        <a:t>7</a:t>
                      </a:r>
                      <a:endParaRPr lang="nl-NL" sz="1900" b="0">
                        <a:effectLst/>
                      </a:endParaRPr>
                    </a:p>
                    <a:p>
                      <a:pPr algn="ctr">
                        <a:lnSpc>
                          <a:spcPct val="107000"/>
                        </a:lnSpc>
                        <a:spcAft>
                          <a:spcPts val="800"/>
                        </a:spcAft>
                      </a:pPr>
                      <a:r>
                        <a:rPr lang="nl-NL" sz="1600" b="0" cap="all">
                          <a:effectLst/>
                        </a:rPr>
                        <a:t>10 punten</a:t>
                      </a:r>
                      <a:endParaRPr lang="nl-NL" sz="1900" b="0">
                        <a:effectLst/>
                      </a:endParaRPr>
                    </a:p>
                    <a:p>
                      <a:pPr algn="ctr">
                        <a:lnSpc>
                          <a:spcPct val="107000"/>
                        </a:lnSpc>
                        <a:spcAft>
                          <a:spcPts val="800"/>
                        </a:spcAft>
                      </a:pPr>
                      <a:r>
                        <a:rPr lang="nl-NL" sz="1700" b="0" cap="all">
                          <a:effectLst/>
                        </a:rPr>
                        <a:t> </a:t>
                      </a:r>
                      <a:endParaRPr lang="nl-NL" sz="1900" b="0">
                        <a:effectLst/>
                      </a:endParaRPr>
                    </a:p>
                    <a:p>
                      <a:r>
                        <a:rPr lang="nl-NL" sz="1700" b="0" cap="all">
                          <a:effectLst/>
                        </a:rPr>
                        <a:t> </a:t>
                      </a:r>
                      <a:endParaRPr lang="nl-NL" sz="1900" b="0">
                        <a:effectLst/>
                      </a:endParaRPr>
                    </a:p>
                    <a:p>
                      <a:pPr>
                        <a:lnSpc>
                          <a:spcPct val="107000"/>
                        </a:lnSpc>
                        <a:spcAft>
                          <a:spcPts val="800"/>
                        </a:spcAft>
                      </a:pPr>
                      <a:r>
                        <a:rPr lang="nl-NL" sz="1900" b="0">
                          <a:effectLst/>
                        </a:rPr>
                        <a:t> </a:t>
                      </a:r>
                      <a:endParaRPr lang="nl-NL" sz="1900" b="0">
                        <a:effectLst/>
                        <a:latin typeface="Arial" panose="020B0604020202020204" pitchFamily="34" charset="0"/>
                        <a:ea typeface="Calibri" panose="020F0502020204030204" pitchFamily="34" charset="0"/>
                        <a:cs typeface="Times New Roman" panose="02020603050405020304" pitchFamily="18" charset="0"/>
                      </a:endParaRPr>
                    </a:p>
                  </a:txBody>
                  <a:tcPr marL="119531" marR="119531" marT="0" marB="0"/>
                </a:tc>
                <a:tc>
                  <a:txBody>
                    <a:bodyPr/>
                    <a:lstStyle/>
                    <a:p>
                      <a:r>
                        <a:rPr lang="nl-NL" sz="1900" b="0">
                          <a:effectLst/>
                        </a:rPr>
                        <a:t>Je kan het verloop en de uitwerking van een evenement presenteren, evalueren en beknopt verslaan.</a:t>
                      </a:r>
                    </a:p>
                    <a:p>
                      <a:pPr marL="342900" lvl="0" indent="-342900">
                        <a:buFont typeface="Arial" panose="020B0604020202020204" pitchFamily="34" charset="0"/>
                        <a:buChar char="-"/>
                      </a:pPr>
                      <a:r>
                        <a:rPr lang="nl-NL" sz="1900" b="0">
                          <a:effectLst/>
                        </a:rPr>
                        <a:t>Je hebt een compleet beeld van het evenement weergegeven en welke rol jij daarin gehad hebt.</a:t>
                      </a:r>
                      <a:endParaRPr lang="nl-NL" sz="1900" b="0">
                        <a:effectLst/>
                        <a:latin typeface="Arial" panose="020B0604020202020204" pitchFamily="34" charset="0"/>
                        <a:ea typeface="Calibri" panose="020F0502020204030204" pitchFamily="34" charset="0"/>
                        <a:cs typeface="Times New Roman" panose="02020603050405020304" pitchFamily="18" charset="0"/>
                      </a:endParaRPr>
                    </a:p>
                  </a:txBody>
                  <a:tcPr marL="119531" marR="119531" marT="0" marB="0"/>
                </a:tc>
                <a:extLst>
                  <a:ext uri="{0D108BD9-81ED-4DB2-BD59-A6C34878D82A}">
                    <a16:rowId xmlns:a16="http://schemas.microsoft.com/office/drawing/2014/main" val="996572422"/>
                  </a:ext>
                </a:extLst>
              </a:tr>
              <a:tr h="940315">
                <a:tc>
                  <a:txBody>
                    <a:bodyPr/>
                    <a:lstStyle/>
                    <a:p>
                      <a:pPr algn="ctr">
                        <a:lnSpc>
                          <a:spcPct val="107000"/>
                        </a:lnSpc>
                        <a:spcAft>
                          <a:spcPts val="800"/>
                        </a:spcAft>
                      </a:pPr>
                      <a:r>
                        <a:rPr lang="nl-NL" sz="1700" b="0" cap="all">
                          <a:effectLst/>
                        </a:rPr>
                        <a:t>8</a:t>
                      </a:r>
                      <a:endParaRPr lang="nl-NL" sz="1900" b="0">
                        <a:effectLst/>
                      </a:endParaRPr>
                    </a:p>
                    <a:p>
                      <a:pPr algn="ctr">
                        <a:lnSpc>
                          <a:spcPct val="107000"/>
                        </a:lnSpc>
                        <a:spcAft>
                          <a:spcPts val="800"/>
                        </a:spcAft>
                      </a:pPr>
                      <a:r>
                        <a:rPr lang="nl-NL" sz="1600" b="0" cap="all">
                          <a:effectLst/>
                        </a:rPr>
                        <a:t>10 punten</a:t>
                      </a:r>
                      <a:endParaRPr lang="nl-NL" sz="1900" b="0">
                        <a:effectLst/>
                        <a:latin typeface="Arial" panose="020B0604020202020204" pitchFamily="34" charset="0"/>
                        <a:ea typeface="Calibri" panose="020F0502020204030204" pitchFamily="34" charset="0"/>
                        <a:cs typeface="Times New Roman" panose="02020603050405020304" pitchFamily="18" charset="0"/>
                      </a:endParaRPr>
                    </a:p>
                  </a:txBody>
                  <a:tcPr marL="119531" marR="119531" marT="0" marB="0"/>
                </a:tc>
                <a:tc>
                  <a:txBody>
                    <a:bodyPr/>
                    <a:lstStyle/>
                    <a:p>
                      <a:r>
                        <a:rPr lang="nl-NL" sz="1900" b="0" dirty="0">
                          <a:effectLst/>
                        </a:rPr>
                        <a:t>Je reflecteert op je eigen bijdrage in het verloop van het evenement.</a:t>
                      </a:r>
                    </a:p>
                    <a:p>
                      <a:pPr marL="342900" lvl="0" indent="-342900">
                        <a:buFont typeface="Arial" panose="020B0604020202020204" pitchFamily="34" charset="0"/>
                        <a:buChar char="-"/>
                      </a:pPr>
                      <a:r>
                        <a:rPr lang="nl-NL" sz="1900" b="0" dirty="0">
                          <a:effectLst/>
                        </a:rPr>
                        <a:t>Je kunt aangeven wat je goed hebt gedaan en wat je een volgende keer anders zou doen.</a:t>
                      </a:r>
                      <a:endParaRPr lang="nl-NL" sz="1900" b="0" dirty="0">
                        <a:effectLst/>
                        <a:latin typeface="Arial" panose="020B0604020202020204" pitchFamily="34" charset="0"/>
                        <a:ea typeface="Calibri" panose="020F0502020204030204" pitchFamily="34" charset="0"/>
                        <a:cs typeface="Times New Roman" panose="02020603050405020304" pitchFamily="18" charset="0"/>
                      </a:endParaRPr>
                    </a:p>
                  </a:txBody>
                  <a:tcPr marL="119531" marR="119531" marT="0" marB="0"/>
                </a:tc>
                <a:extLst>
                  <a:ext uri="{0D108BD9-81ED-4DB2-BD59-A6C34878D82A}">
                    <a16:rowId xmlns:a16="http://schemas.microsoft.com/office/drawing/2014/main" val="3537316466"/>
                  </a:ext>
                </a:extLst>
              </a:tr>
            </a:tbl>
          </a:graphicData>
        </a:graphic>
      </p:graphicFrame>
    </p:spTree>
    <p:extLst>
      <p:ext uri="{BB962C8B-B14F-4D97-AF65-F5344CB8AC3E}">
        <p14:creationId xmlns:p14="http://schemas.microsoft.com/office/powerpoint/2010/main" val="1034108701"/>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F91D80BE6AC04C9730F110F8415C90" ma:contentTypeVersion="2" ma:contentTypeDescription="Een nieuw document maken." ma:contentTypeScope="" ma:versionID="10249d337cbc4315fba62bc51201ee2f">
  <xsd:schema xmlns:xsd="http://www.w3.org/2001/XMLSchema" xmlns:xs="http://www.w3.org/2001/XMLSchema" xmlns:p="http://schemas.microsoft.com/office/2006/metadata/properties" xmlns:ns2="8b76c47c-3128-4e42-ab07-d1b7128ce0a7" xmlns:ns3="a6fbb513-fa45-46b0-b5ca-a1a286ffd1be" targetNamespace="http://schemas.microsoft.com/office/2006/metadata/properties" ma:root="true" ma:fieldsID="d51ccaedc966ce8fac6d28ac8d68361d" ns2:_="" ns3:_="">
    <xsd:import namespace="8b76c47c-3128-4e42-ab07-d1b7128ce0a7"/>
    <xsd:import namespace="a6fbb513-fa45-46b0-b5ca-a1a286ffd1be"/>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76c47c-3128-4e42-ab07-d1b7128ce0a7"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6fbb513-fa45-46b0-b5ca-a1a286ffd1b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8b76c47c-3128-4e42-ab07-d1b7128ce0a7">SETJAFS7QSVX-81052008-16</_dlc_DocId>
    <_dlc_DocIdUrl xmlns="8b76c47c-3128-4e42-ab07-d1b7128ce0a7">
      <Url>https://yuverta.sharepoint.com/sites/OfficeSjablonen/_layouts/15/DocIdRedir.aspx?ID=SETJAFS7QSVX-81052008-16</Url>
      <Description>SETJAFS7QSVX-81052008-16</Description>
    </_dlc_DocIdUrl>
  </documentManagement>
</p:properties>
</file>

<file path=customXml/itemProps1.xml><?xml version="1.0" encoding="utf-8"?>
<ds:datastoreItem xmlns:ds="http://schemas.openxmlformats.org/officeDocument/2006/customXml" ds:itemID="{23D40DB7-7538-4F44-B22B-3F947B73C80D}">
  <ds:schemaRefs>
    <ds:schemaRef ds:uri="http://schemas.microsoft.com/sharepoint/v3/contenttype/forms"/>
  </ds:schemaRefs>
</ds:datastoreItem>
</file>

<file path=customXml/itemProps2.xml><?xml version="1.0" encoding="utf-8"?>
<ds:datastoreItem xmlns:ds="http://schemas.openxmlformats.org/officeDocument/2006/customXml" ds:itemID="{F09E03E5-2BB5-4E3C-B016-0E8DAA68FF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76c47c-3128-4e42-ab07-d1b7128ce0a7"/>
    <ds:schemaRef ds:uri="a6fbb513-fa45-46b0-b5ca-a1a286ffd1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8E92DC-A38C-453F-9254-13D255ECE003}">
  <ds:schemaRefs>
    <ds:schemaRef ds:uri="http://schemas.microsoft.com/sharepoint/events"/>
  </ds:schemaRefs>
</ds:datastoreItem>
</file>

<file path=customXml/itemProps4.xml><?xml version="1.0" encoding="utf-8"?>
<ds:datastoreItem xmlns:ds="http://schemas.openxmlformats.org/officeDocument/2006/customXml" ds:itemID="{205E70A2-105D-43F8-8893-30CCB6CAF5E1}">
  <ds:schemaRefs>
    <ds:schemaRef ds:uri="http://schemas.microsoft.com/office/2006/metadata/properties"/>
    <ds:schemaRef ds:uri="http://schemas.microsoft.com/office/infopath/2007/PartnerControls"/>
    <ds:schemaRef ds:uri="8b76c47c-3128-4e42-ab07-d1b7128ce0a7"/>
  </ds:schemaRefs>
</ds:datastoreItem>
</file>

<file path=docProps/app.xml><?xml version="1.0" encoding="utf-8"?>
<Properties xmlns="http://schemas.openxmlformats.org/officeDocument/2006/extended-properties" xmlns:vt="http://schemas.openxmlformats.org/officeDocument/2006/docPropsVTypes">
  <Template>Yuverta</Template>
  <TotalTime>18</TotalTime>
  <Words>1342</Words>
  <Application>Microsoft Office PowerPoint</Application>
  <PresentationFormat>Breedbeeld</PresentationFormat>
  <Paragraphs>312</Paragraphs>
  <Slides>12</Slides>
  <Notes>1</Notes>
  <HiddenSlides>1</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Arial Black</vt:lpstr>
      <vt:lpstr>Calibri</vt:lpstr>
      <vt:lpstr>Calibri Light</vt:lpstr>
      <vt:lpstr>Wingdings</vt:lpstr>
      <vt:lpstr>Yuverta</vt:lpstr>
      <vt:lpstr>Programma woensdag 1-11</vt:lpstr>
      <vt:lpstr>Wat gaan we doen vandaag: </vt:lpstr>
      <vt:lpstr>Doorkijkje laatste weken </vt:lpstr>
      <vt:lpstr>Planning week 10</vt:lpstr>
      <vt:lpstr>PowerPoint-presentatie</vt:lpstr>
      <vt:lpstr>Denk na over je reflectiegesprek! </vt:lpstr>
      <vt:lpstr>Beoordelingsformulier Praktijk</vt:lpstr>
      <vt:lpstr>PowerPoint-presentatie</vt:lpstr>
      <vt:lpstr>PowerPoint-presentatie</vt:lpstr>
      <vt:lpstr>DUSSSSSSSSS</vt:lpstr>
      <vt:lpstr>Succes!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 woensdag 1-11</dc:title>
  <dc:creator>Pascalle Cup</dc:creator>
  <dc:description>Template by HQ Solutions</dc:description>
  <cp:lastModifiedBy>Pascalle Cup</cp:lastModifiedBy>
  <cp:revision>1</cp:revision>
  <dcterms:created xsi:type="dcterms:W3CDTF">2023-10-31T19:27:22Z</dcterms:created>
  <dcterms:modified xsi:type="dcterms:W3CDTF">2023-10-31T19:45:43Z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0x010100DCF91D80BE6AC04C9730F110F8415C90</vt:lpwstr>
  </property>
  <property fmtid="{D5CDD505-2E9C-101B-9397-08002B2CF9AE}" pid="3" name="Order">
    <vt:r8>2600</vt:r8>
  </property>
  <property fmtid="{D5CDD505-2E9C-101B-9397-08002B2CF9AE}" pid="4" name="_ExtendedDescription">
    <vt:lpwstr/>
  </property>
  <property fmtid="{D5CDD505-2E9C-101B-9397-08002B2CF9AE}" pid="5" name="_dlc_DocIdItemGuid">
    <vt:lpwstr>c59f2e10-6eb9-4845-b89d-f7df0261d5e9</vt:lpwstr>
  </property>
</Properties>
</file>